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2" r:id="rId7"/>
    <p:sldId id="265" r:id="rId8"/>
    <p:sldId id="261" r:id="rId9"/>
    <p:sldId id="263" r:id="rId10"/>
    <p:sldId id="260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0C8"/>
    <a:srgbClr val="68A2F8"/>
    <a:srgbClr val="2C86F4"/>
    <a:srgbClr val="287CF8"/>
    <a:srgbClr val="0865EE"/>
    <a:srgbClr val="5597F9"/>
    <a:srgbClr val="93BDFB"/>
    <a:srgbClr val="B7C5D7"/>
    <a:srgbClr val="FFFFFF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EC95E-BB2C-44BF-B6F9-921EE06F87A6}" v="1587" dt="2018-05-27T21:04:1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jaž Starc" userId="50e94fc4-1332-4f75-a2c5-a7b06488933d" providerId="ADAL" clId="{0F7EC95E-BB2C-44BF-B6F9-921EE06F87A6}"/>
    <pc:docChg chg="undo redo custSel delSld modSld sldOrd">
      <pc:chgData name="Aljaž Starc" userId="50e94fc4-1332-4f75-a2c5-a7b06488933d" providerId="ADAL" clId="{0F7EC95E-BB2C-44BF-B6F9-921EE06F87A6}" dt="2018-05-27T21:04:11.220" v="1575" actId="2696"/>
      <pc:docMkLst>
        <pc:docMk/>
      </pc:docMkLst>
      <pc:sldChg chg="addSp delSp modSp">
        <pc:chgData name="Aljaž Starc" userId="50e94fc4-1332-4f75-a2c5-a7b06488933d" providerId="ADAL" clId="{0F7EC95E-BB2C-44BF-B6F9-921EE06F87A6}" dt="2018-05-27T20:01:08.225" v="1574" actId="14100"/>
        <pc:sldMkLst>
          <pc:docMk/>
          <pc:sldMk cId="4082130212" sldId="256"/>
        </pc:sldMkLst>
        <pc:picChg chg="add del mod">
          <ac:chgData name="Aljaž Starc" userId="50e94fc4-1332-4f75-a2c5-a7b06488933d" providerId="ADAL" clId="{0F7EC95E-BB2C-44BF-B6F9-921EE06F87A6}" dt="2018-05-27T20:00:30.283" v="1566" actId="478"/>
          <ac:picMkLst>
            <pc:docMk/>
            <pc:sldMk cId="4082130212" sldId="256"/>
            <ac:picMk id="5" creationId="{331010B2-D118-4368-AC30-D05562D0D531}"/>
          </ac:picMkLst>
        </pc:picChg>
        <pc:picChg chg="add mod">
          <ac:chgData name="Aljaž Starc" userId="50e94fc4-1332-4f75-a2c5-a7b06488933d" providerId="ADAL" clId="{0F7EC95E-BB2C-44BF-B6F9-921EE06F87A6}" dt="2018-05-27T20:01:08.225" v="1574" actId="14100"/>
          <ac:picMkLst>
            <pc:docMk/>
            <pc:sldMk cId="4082130212" sldId="256"/>
            <ac:picMk id="7" creationId="{54BE975D-8413-4418-84DD-FE0B3B5C8202}"/>
          </ac:picMkLst>
        </pc:picChg>
      </pc:sldChg>
      <pc:sldChg chg="modSp">
        <pc:chgData name="Aljaž Starc" userId="50e94fc4-1332-4f75-a2c5-a7b06488933d" providerId="ADAL" clId="{0F7EC95E-BB2C-44BF-B6F9-921EE06F87A6}" dt="2018-05-27T19:59:38.614" v="1558" actId="20577"/>
        <pc:sldMkLst>
          <pc:docMk/>
          <pc:sldMk cId="220483658" sldId="257"/>
        </pc:sldMkLst>
        <pc:spChg chg="mod">
          <ac:chgData name="Aljaž Starc" userId="50e94fc4-1332-4f75-a2c5-a7b06488933d" providerId="ADAL" clId="{0F7EC95E-BB2C-44BF-B6F9-921EE06F87A6}" dt="2018-05-27T19:46:16.993" v="444" actId="1076"/>
          <ac:spMkLst>
            <pc:docMk/>
            <pc:sldMk cId="220483658" sldId="257"/>
            <ac:spMk id="2" creationId="{BA6C002D-2AE7-4D2F-9785-C1199CD337EC}"/>
          </ac:spMkLst>
        </pc:spChg>
        <pc:spChg chg="mod">
          <ac:chgData name="Aljaž Starc" userId="50e94fc4-1332-4f75-a2c5-a7b06488933d" providerId="ADAL" clId="{0F7EC95E-BB2C-44BF-B6F9-921EE06F87A6}" dt="2018-05-27T19:59:38.614" v="1558" actId="20577"/>
          <ac:spMkLst>
            <pc:docMk/>
            <pc:sldMk cId="220483658" sldId="257"/>
            <ac:spMk id="3" creationId="{9A828789-E5D3-428A-B4F5-6AB4CFDD69B0}"/>
          </ac:spMkLst>
        </pc:spChg>
      </pc:sldChg>
      <pc:sldChg chg="addSp modSp">
        <pc:chgData name="Aljaž Starc" userId="50e94fc4-1332-4f75-a2c5-a7b06488933d" providerId="ADAL" clId="{0F7EC95E-BB2C-44BF-B6F9-921EE06F87A6}" dt="2018-05-27T19:44:20.673" v="442" actId="14100"/>
        <pc:sldMkLst>
          <pc:docMk/>
          <pc:sldMk cId="515945617" sldId="258"/>
        </pc:sldMkLst>
        <pc:spChg chg="mod">
          <ac:chgData name="Aljaž Starc" userId="50e94fc4-1332-4f75-a2c5-a7b06488933d" providerId="ADAL" clId="{0F7EC95E-BB2C-44BF-B6F9-921EE06F87A6}" dt="2018-05-27T19:43:32.230" v="422" actId="1076"/>
          <ac:spMkLst>
            <pc:docMk/>
            <pc:sldMk cId="515945617" sldId="258"/>
            <ac:spMk id="2" creationId="{A7818A5E-66D6-4246-B362-F8C2142836C3}"/>
          </ac:spMkLst>
        </pc:spChg>
        <pc:spChg chg="mod">
          <ac:chgData name="Aljaž Starc" userId="50e94fc4-1332-4f75-a2c5-a7b06488933d" providerId="ADAL" clId="{0F7EC95E-BB2C-44BF-B6F9-921EE06F87A6}" dt="2018-05-27T19:43:47.485" v="431" actId="14100"/>
          <ac:spMkLst>
            <pc:docMk/>
            <pc:sldMk cId="515945617" sldId="258"/>
            <ac:spMk id="3" creationId="{2B41714A-A3FB-4E6D-893E-A2B43DAB83D1}"/>
          </ac:spMkLst>
        </pc:spChg>
        <pc:picChg chg="add mod">
          <ac:chgData name="Aljaž Starc" userId="50e94fc4-1332-4f75-a2c5-a7b06488933d" providerId="ADAL" clId="{0F7EC95E-BB2C-44BF-B6F9-921EE06F87A6}" dt="2018-05-27T19:44:20.673" v="442" actId="14100"/>
          <ac:picMkLst>
            <pc:docMk/>
            <pc:sldMk cId="515945617" sldId="258"/>
            <ac:picMk id="5" creationId="{54D5E82A-6C8D-4B90-9BCB-3D9A46223AE6}"/>
          </ac:picMkLst>
        </pc:picChg>
      </pc:sldChg>
      <pc:sldChg chg="del ord">
        <pc:chgData name="Aljaž Starc" userId="50e94fc4-1332-4f75-a2c5-a7b06488933d" providerId="ADAL" clId="{0F7EC95E-BB2C-44BF-B6F9-921EE06F87A6}" dt="2018-05-27T21:04:11.220" v="1575" actId="2696"/>
        <pc:sldMkLst>
          <pc:docMk/>
          <pc:sldMk cId="1019143851" sldId="259"/>
        </pc:sldMkLst>
      </pc:sldChg>
      <pc:sldChg chg="modSp">
        <pc:chgData name="Aljaž Starc" userId="50e94fc4-1332-4f75-a2c5-a7b06488933d" providerId="ADAL" clId="{0F7EC95E-BB2C-44BF-B6F9-921EE06F87A6}" dt="2018-05-27T19:41:11.508" v="329" actId="20577"/>
        <pc:sldMkLst>
          <pc:docMk/>
          <pc:sldMk cId="858741486" sldId="260"/>
        </pc:sldMkLst>
        <pc:spChg chg="mod">
          <ac:chgData name="Aljaž Starc" userId="50e94fc4-1332-4f75-a2c5-a7b06488933d" providerId="ADAL" clId="{0F7EC95E-BB2C-44BF-B6F9-921EE06F87A6}" dt="2018-05-27T19:33:12.284" v="18" actId="20577"/>
          <ac:spMkLst>
            <pc:docMk/>
            <pc:sldMk cId="858741486" sldId="260"/>
            <ac:spMk id="2" creationId="{1873FD81-EE70-4442-A62C-1444D840AA85}"/>
          </ac:spMkLst>
        </pc:spChg>
        <pc:spChg chg="mod">
          <ac:chgData name="Aljaž Starc" userId="50e94fc4-1332-4f75-a2c5-a7b06488933d" providerId="ADAL" clId="{0F7EC95E-BB2C-44BF-B6F9-921EE06F87A6}" dt="2018-05-27T19:41:11.508" v="329" actId="20577"/>
          <ac:spMkLst>
            <pc:docMk/>
            <pc:sldMk cId="858741486" sldId="260"/>
            <ac:spMk id="3" creationId="{88B28DED-49D3-497A-954D-D3FFC960D0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65275C-38AA-41DE-A2D3-73BD4BFD5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CFCFC9-28AB-4EAF-8BAA-CC1501995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0C49AC-C9E8-4C8C-9F06-4B7A8CDA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849E35-2B64-467C-9A18-6227D702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8F0C5F-7D8B-419D-9D57-C4464D6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4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99A7C-DB68-40A8-8ECB-6BB3F7E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C09CFAC-AA1D-4A10-B7E2-0C50F14B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2DE3FB-DAD4-4906-B384-2EF5617E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440258-BDEA-4E55-A4D2-DB85CC9B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DE8C4F-6E53-4E1A-AD2C-DFA1887F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1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0B479D-8002-40DD-80E3-5776AF76F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28E56F-4483-414F-8452-97D294100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49899B-7D91-46D1-BA74-E43E6A9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058E12-9ADA-4FA9-A3F4-911CCF36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25A5F5-7D6D-4B56-BA4E-2D362812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3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2341D-4AEF-4867-B9E6-B0A2E4C2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E19E58-CC90-467A-A43A-6E4B37FE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70842A-3DEA-4E65-859C-6D28267A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F15927-F5BF-495B-91CB-6D5ADBC2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379EC6-89AF-41C0-908F-DCC359F5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3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68237-34DE-467D-8E7E-A2D857D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47FD2C-8F70-47BF-92BB-C121DA18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DA5862-48DF-44D7-A51A-D73E9FCA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51B1FE-97E9-421E-9AB6-A1D2263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93F3DA-714F-46F3-B75C-5C2A28B7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4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BFD9B-39CB-42BD-B7CB-DBDD36E1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1EE1F4-FA38-4F77-B728-ED460E502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BE7DFD7-84E2-4CE4-A503-DE048ACBD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14E5AA8-1C31-491F-B89B-9B60C5C1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CDD9D1-8C07-42F2-9FB9-92B8D873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F238776-1CB5-4C69-A6DB-9E3287E0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46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59803-47FB-4A38-A003-3C076D62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A97F1F-8FD0-47C4-A738-E29B3FAD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5387F7-9957-49F6-A0D2-61D9999D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3EFEA28-06CD-464C-8152-9174A4DFC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F3E0539-966B-44A6-94CE-02A7319A4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7A42F35-26F0-4B7C-B988-0FFBD6BE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8D2C0F-684D-49DE-B4D0-DD5D762D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1F5D545-3881-4164-A992-A4BCEE01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34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0051D-7550-41CE-9ED1-2C5AF90B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C41981-CC3C-4C33-B35D-4B4A076D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AE65310-6C8B-453C-B7CB-6E70CA9D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96082D9-3AFB-4E78-81FA-93930CA5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665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A2CCEA1-43A0-4B5A-8926-9D9BF602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880E843-5361-48E7-810F-36999B8F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0EDDD12-26DB-4B88-BADC-4E790C00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3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9E265-95C2-4724-B880-06F2503F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8DDC84-8D1C-45C6-8C6F-D0C0D6A4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6CA37B4-9807-44B9-BEA7-5160B85A9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16F7839-C5F1-42F4-A780-5D89B01B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449305C-A29D-43EE-B230-C81B9333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49B2ADC-BB46-41DE-A175-D0310A13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96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8473C-A75F-40A5-983D-BDB9992E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112BB28-76B4-49BE-96DF-F2702C3B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0C64C60-0024-4FA4-9964-65E4D5457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7E2A7D-7918-4B76-8298-57A3A8A4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4C76D1-A3AE-4D94-98D5-727254CA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71994C-B7D6-4987-B50A-CEF15727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7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DDC70EA-900B-4C6D-995A-9E151872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C84897-AD23-4D94-BB37-EB508C073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861427-9F0B-4FF6-9374-EA6F8C3C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921A37-0B03-4AE5-A831-3E304A78B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2DB99A9-4AF9-4CD2-B3AA-732D3EA4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50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ks.si/" TargetMode="External"/><Relationship Id="rId3" Type="http://schemas.openxmlformats.org/officeDocument/2006/relationships/hyperlink" Target="https://sl.wikipedia.org/wiki/Varuh_&#269;lovekovih_pravic_Republike_Slovenije" TargetMode="External"/><Relationship Id="rId7" Type="http://schemas.openxmlformats.org/officeDocument/2006/relationships/hyperlink" Target="https://sl.wikipedia.org/wiki/Rde%C4%8Di_kri%C5%BE" TargetMode="External"/><Relationship Id="rId2" Type="http://schemas.openxmlformats.org/officeDocument/2006/relationships/hyperlink" Target="http://www.varuh-r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ruh-rs.si/o-instituciji/vodstvo/vlasta-nussdorfer/" TargetMode="External"/><Relationship Id="rId5" Type="http://schemas.openxmlformats.org/officeDocument/2006/relationships/hyperlink" Target="https://images.google.com/" TargetMode="External"/><Relationship Id="rId10" Type="http://schemas.openxmlformats.org/officeDocument/2006/relationships/hyperlink" Target="https://sl.wikipedia.org/wiki/Svetovna_zdravstvena_organizacija" TargetMode="External"/><Relationship Id="rId4" Type="http://schemas.openxmlformats.org/officeDocument/2006/relationships/hyperlink" Target="https://sl.wikipedia.org/wiki/Vlasta_Nussdorfer" TargetMode="External"/><Relationship Id="rId9" Type="http://schemas.openxmlformats.org/officeDocument/2006/relationships/hyperlink" Target="http://www.who.i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uh-rs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oogle.com/maps/search/bate+near+Nova+Gorica/@46.0362702,13.6887607,14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EFAD1-E608-411A-936D-6A1881399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7" y="1122363"/>
            <a:ext cx="10846965" cy="2387600"/>
          </a:xfrm>
        </p:spPr>
        <p:txBody>
          <a:bodyPr/>
          <a:lstStyle/>
          <a:p>
            <a:r>
              <a:rPr lang="en-GB" b="1" dirty="0">
                <a:latin typeface="Algerian" panose="04020705040A02060702" pitchFamily="82" charset="0"/>
                <a:cs typeface="Aharoni" panose="020B0604020202020204" pitchFamily="2" charset="-79"/>
              </a:rPr>
              <a:t>VARUH </a:t>
            </a:r>
            <a:r>
              <a:rPr lang="sl-SI" b="1" dirty="0">
                <a:latin typeface="Algerian" panose="04020705040A02060702" pitchFamily="82" charset="0"/>
                <a:cs typeface="Aharoni" panose="020B0604020202020204" pitchFamily="2" charset="-79"/>
              </a:rPr>
              <a:t>ČLOVEKOVIH PRAVIC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55FC95-D6AC-4628-BBC6-4D387169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938"/>
            <a:ext cx="9144000" cy="1096861"/>
          </a:xfrm>
        </p:spPr>
        <p:txBody>
          <a:bodyPr/>
          <a:lstStyle/>
          <a:p>
            <a:pPr algn="r"/>
            <a:r>
              <a:rPr lang="en-GB" dirty="0" err="1"/>
              <a:t>Alja</a:t>
            </a:r>
            <a:r>
              <a:rPr lang="sl-SI" dirty="0"/>
              <a:t>ž Starc, </a:t>
            </a:r>
            <a:r>
              <a:rPr lang="sl-SI" dirty="0" err="1"/>
              <a:t>Blagoja</a:t>
            </a:r>
            <a:r>
              <a:rPr lang="sl-SI" dirty="0"/>
              <a:t> </a:t>
            </a:r>
            <a:r>
              <a:rPr lang="sl-SI" dirty="0" err="1"/>
              <a:t>Antonovski</a:t>
            </a:r>
            <a:endParaRPr lang="en-GB" dirty="0"/>
          </a:p>
          <a:p>
            <a:pPr algn="r"/>
            <a:r>
              <a:rPr lang="en-GB" dirty="0"/>
              <a:t>Prof. Vanesa </a:t>
            </a:r>
            <a:r>
              <a:rPr lang="en-GB" dirty="0" err="1"/>
              <a:t>Frančeškin</a:t>
            </a: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BE975D-8413-4418-84DD-FE0B3B5C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1" y="0"/>
            <a:ext cx="647354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3FD81-EE70-4442-A62C-1444D840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Black" panose="020B0A04020102020204" pitchFamily="34" charset="0"/>
              </a:rPr>
              <a:t>Vi</a:t>
            </a:r>
            <a:r>
              <a:rPr lang="en-GB" dirty="0" err="1">
                <a:latin typeface="Arial Black" panose="020B0A04020102020204" pitchFamily="34" charset="0"/>
              </a:rPr>
              <a:t>ri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B28DED-49D3-497A-954D-D3FFC96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>
                <a:hlinkClick r:id="rId2"/>
              </a:rPr>
              <a:t>http://www.varuh-rs.si</a:t>
            </a:r>
            <a:r>
              <a:rPr lang="sl-SI" dirty="0"/>
              <a:t> (ter razne podstrani)</a:t>
            </a:r>
          </a:p>
          <a:p>
            <a:r>
              <a:rPr lang="sl-SI" dirty="0">
                <a:hlinkClick r:id="rId3"/>
              </a:rPr>
              <a:t>https://sl.wikipedia.org/wiki/Varuh_človekovih_pravic_Republike_Slovenije</a:t>
            </a:r>
            <a:endParaRPr lang="sl-SI" dirty="0"/>
          </a:p>
          <a:p>
            <a:r>
              <a:rPr lang="sl-SI" dirty="0">
                <a:hlinkClick r:id="rId4"/>
              </a:rPr>
              <a:t>https://sl.wikipedia.org/wiki/Vlasta_Nussdorfer</a:t>
            </a:r>
            <a:endParaRPr lang="sl-SI" dirty="0"/>
          </a:p>
          <a:p>
            <a:r>
              <a:rPr lang="sl-SI" dirty="0" err="1">
                <a:hlinkClick r:id="rId5"/>
              </a:rPr>
              <a:t>https</a:t>
            </a:r>
            <a:r>
              <a:rPr lang="en-GB" dirty="0">
                <a:hlinkClick r:id="rId5"/>
              </a:rPr>
              <a:t>://images.google.com</a:t>
            </a:r>
            <a:endParaRPr lang="sl-SI" dirty="0"/>
          </a:p>
          <a:p>
            <a:r>
              <a:rPr lang="sl-SI" dirty="0">
                <a:hlinkClick r:id="rId6"/>
              </a:rPr>
              <a:t>http://www.varuh-rs.si/o-instituciji/vodstvo/vlasta-nussdorfer</a:t>
            </a:r>
            <a:r>
              <a:rPr lang="sl-SI" dirty="0" smtClean="0">
                <a:hlinkClick r:id="rId6"/>
              </a:rPr>
              <a:t>/</a:t>
            </a:r>
            <a:endParaRPr lang="sl-SI" dirty="0" smtClean="0"/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sl.wikipedia.org/wiki/Rde%C4%8Di_kri%C5%BE</a:t>
            </a:r>
            <a:endParaRPr lang="sl-SI" dirty="0" smtClean="0"/>
          </a:p>
          <a:p>
            <a:r>
              <a:rPr lang="sl-SI" dirty="0">
                <a:hlinkClick r:id="rId8"/>
              </a:rPr>
              <a:t>http://www.rks.si</a:t>
            </a:r>
            <a:r>
              <a:rPr lang="sl-SI" dirty="0" smtClean="0">
                <a:hlinkClick r:id="rId8"/>
              </a:rPr>
              <a:t>/</a:t>
            </a:r>
            <a:endParaRPr lang="sl-SI" dirty="0" smtClean="0"/>
          </a:p>
          <a:p>
            <a:r>
              <a:rPr lang="sl-SI" dirty="0">
                <a:hlinkClick r:id="rId9"/>
              </a:rPr>
              <a:t>http://www.who.int</a:t>
            </a:r>
            <a:r>
              <a:rPr lang="sl-SI" dirty="0" smtClean="0">
                <a:hlinkClick r:id="rId9"/>
              </a:rPr>
              <a:t>/</a:t>
            </a:r>
            <a:endParaRPr lang="sl-SI" dirty="0" smtClean="0"/>
          </a:p>
          <a:p>
            <a:r>
              <a:rPr lang="sl-SI" dirty="0">
                <a:hlinkClick r:id="rId10"/>
              </a:rPr>
              <a:t>https://</a:t>
            </a:r>
            <a:r>
              <a:rPr lang="sl-SI" dirty="0" smtClean="0">
                <a:hlinkClick r:id="rId10"/>
              </a:rPr>
              <a:t>sl.wikipedia.org/wiki/Svetovna_zdravstvena_organizacija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8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C002D-2AE7-4D2F-9785-C1199CD3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705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 Black" panose="020B0A04020102020204" pitchFamily="34" charset="0"/>
              </a:rPr>
              <a:t>O </a:t>
            </a:r>
            <a:r>
              <a:rPr lang="en-GB" sz="4000" dirty="0" err="1">
                <a:latin typeface="Arial Black" panose="020B0A04020102020204" pitchFamily="34" charset="0"/>
              </a:rPr>
              <a:t>varuhu</a:t>
            </a:r>
            <a:r>
              <a:rPr lang="en-GB" sz="4000" dirty="0">
                <a:latin typeface="Arial Black" panose="020B0A04020102020204" pitchFamily="34" charset="0"/>
              </a:rPr>
              <a:t> </a:t>
            </a:r>
            <a:r>
              <a:rPr lang="sl-SI" sz="4000" dirty="0">
                <a:latin typeface="Arial Black" panose="020B0A04020102020204" pitchFamily="34" charset="0"/>
              </a:rPr>
              <a:t>človekovih pravic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28789-E5D3-428A-B4F5-6AB4CFDD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054"/>
            <a:ext cx="8884640" cy="6054937"/>
          </a:xfrm>
        </p:spPr>
        <p:txBody>
          <a:bodyPr>
            <a:normAutofit fontScale="92500" lnSpcReduction="10000"/>
          </a:bodyPr>
          <a:lstStyle/>
          <a:p>
            <a:r>
              <a:rPr lang="sl-SI" sz="1800" dirty="0" smtClean="0"/>
              <a:t>O varuhu</a:t>
            </a:r>
          </a:p>
          <a:p>
            <a:pPr lvl="1"/>
            <a:r>
              <a:rPr lang="sl-SI" sz="1400" dirty="0" smtClean="0"/>
              <a:t>Krije temeljne, politične ter socialne pravice</a:t>
            </a:r>
          </a:p>
          <a:p>
            <a:pPr lvl="1"/>
            <a:endParaRPr lang="sl-SI" sz="1400" dirty="0" smtClean="0"/>
          </a:p>
          <a:p>
            <a:r>
              <a:rPr lang="sl-SI" sz="1800" dirty="0" smtClean="0"/>
              <a:t>Kdaj </a:t>
            </a:r>
            <a:r>
              <a:rPr lang="sl-SI" sz="1800" dirty="0"/>
              <a:t>naj stopimo v kontakt z varuhom?</a:t>
            </a:r>
          </a:p>
          <a:p>
            <a:pPr lvl="1"/>
            <a:r>
              <a:rPr lang="sl-SI" sz="1400" dirty="0"/>
              <a:t>Ko si mnenja, da je nek nosilec javnih pooblastil, državni ali lokalni organ kršil tvoje (človekove) pravice</a:t>
            </a:r>
          </a:p>
          <a:p>
            <a:pPr lvl="1"/>
            <a:r>
              <a:rPr lang="sl-SI" sz="1400" dirty="0"/>
              <a:t>Preden se obrnemo na varuha:</a:t>
            </a:r>
          </a:p>
          <a:p>
            <a:pPr lvl="2"/>
            <a:r>
              <a:rPr lang="sl-SI" sz="1000" dirty="0"/>
              <a:t>Se pritožimo na organ ki nam krši pravico</a:t>
            </a:r>
          </a:p>
          <a:p>
            <a:pPr lvl="2"/>
            <a:r>
              <a:rPr lang="sl-SI" sz="1000" dirty="0"/>
              <a:t>Se pritožimo na nadzorovalni organ organa, ki nam krši pravico</a:t>
            </a:r>
          </a:p>
          <a:p>
            <a:pPr lvl="2"/>
            <a:r>
              <a:rPr lang="sl-SI" sz="1000" dirty="0"/>
              <a:t>Uporabimo vsa druga možna pravna sredstva</a:t>
            </a:r>
          </a:p>
          <a:p>
            <a:r>
              <a:rPr lang="sl-SI" sz="1800" dirty="0"/>
              <a:t>Kaj lahko varuh naredi ?</a:t>
            </a:r>
          </a:p>
          <a:p>
            <a:pPr lvl="1"/>
            <a:r>
              <a:rPr lang="sl-SI" sz="1400" dirty="0"/>
              <a:t>Opozori organ, ki krši pravice</a:t>
            </a:r>
          </a:p>
          <a:p>
            <a:pPr lvl="1"/>
            <a:r>
              <a:rPr lang="sl-SI" sz="1400" dirty="0"/>
              <a:t>Predlaga povrnitev škode</a:t>
            </a:r>
          </a:p>
          <a:p>
            <a:pPr lvl="1"/>
            <a:r>
              <a:rPr lang="sl-SI" sz="1400" dirty="0"/>
              <a:t>V vašem imenu ter vašim pooblastilom vloži zahtevo za oceno ustavnosti in zakonitosti predpisov</a:t>
            </a:r>
          </a:p>
          <a:p>
            <a:pPr lvl="1"/>
            <a:r>
              <a:rPr lang="sl-SI" sz="1400" dirty="0"/>
              <a:t>posreduje ustavno pritožbo</a:t>
            </a:r>
          </a:p>
          <a:p>
            <a:pPr lvl="1"/>
            <a:r>
              <a:rPr lang="sl-SI" sz="1400" dirty="0"/>
              <a:t>Predlaga vladi ali parlamentu spremembe zakonov ali drugih predpisov</a:t>
            </a:r>
          </a:p>
          <a:p>
            <a:r>
              <a:rPr lang="sl-SI" sz="1800" dirty="0"/>
              <a:t>Kaj varuh ne more narediti?</a:t>
            </a:r>
          </a:p>
          <a:p>
            <a:pPr lvl="1"/>
            <a:r>
              <a:rPr lang="sl-SI" sz="1400" dirty="0"/>
              <a:t>Neposredno rešiti problema samega</a:t>
            </a:r>
          </a:p>
          <a:p>
            <a:pPr lvl="1"/>
            <a:r>
              <a:rPr lang="sl-SI" sz="1400" dirty="0"/>
              <a:t>Direktno odpraviti kršitve namesto organa, ki je kršil</a:t>
            </a:r>
          </a:p>
          <a:p>
            <a:pPr lvl="1"/>
            <a:r>
              <a:rPr lang="sl-SI" sz="1400" dirty="0"/>
              <a:t>Posredovati ko pravice krši zasebno podjetje</a:t>
            </a:r>
          </a:p>
          <a:p>
            <a:pPr lvl="2"/>
            <a:r>
              <a:rPr lang="sl-SI" sz="1000" dirty="0"/>
              <a:t>V tem primeru lahko izvaja pritisk na državne organe, ki nadzorujejo delo zasebnega podjetja</a:t>
            </a:r>
          </a:p>
          <a:p>
            <a:r>
              <a:rPr lang="sl-SI" sz="1800" dirty="0"/>
              <a:t>Kako do varuha?</a:t>
            </a:r>
          </a:p>
          <a:p>
            <a:pPr lvl="1"/>
            <a:r>
              <a:rPr lang="sl-SI" sz="1400" dirty="0"/>
              <a:t>Po pošti		DUNAJSKA 56, 1109 LJUBLJANA</a:t>
            </a:r>
          </a:p>
          <a:p>
            <a:pPr lvl="1"/>
            <a:r>
              <a:rPr lang="sl-SI" sz="1400" dirty="0"/>
              <a:t>Po elektronski pošti	info@varuh-rs.si</a:t>
            </a:r>
          </a:p>
          <a:p>
            <a:pPr lvl="1"/>
            <a:r>
              <a:rPr lang="sl-SI" sz="1400" dirty="0"/>
              <a:t>Po telefonu		080 15 30</a:t>
            </a:r>
          </a:p>
          <a:p>
            <a:pPr lvl="1"/>
            <a:r>
              <a:rPr lang="sl-SI" sz="1400" dirty="0"/>
              <a:t>Več </a:t>
            </a:r>
            <a:r>
              <a:rPr lang="sl-SI" sz="1400" dirty="0" err="1"/>
              <a:t>info</a:t>
            </a:r>
            <a:r>
              <a:rPr lang="sl-SI" sz="1400" dirty="0"/>
              <a:t>		</a:t>
            </a:r>
            <a:r>
              <a:rPr lang="sl-SI" sz="1400" dirty="0">
                <a:hlinkClick r:id="rId2"/>
              </a:rPr>
              <a:t>http://www.varuh-rs.si</a:t>
            </a:r>
            <a:r>
              <a:rPr lang="sl-S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18A5E-66D6-4246-B362-F8C2142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611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Arial Black" panose="020B0A04020102020204" pitchFamily="34" charset="0"/>
              </a:rPr>
              <a:t>Trenutna varuhinja človekovih pravic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41714A-A3FB-4E6D-893E-A2B43DAB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611"/>
            <a:ext cx="8322578" cy="4727400"/>
          </a:xfrm>
        </p:spPr>
        <p:txBody>
          <a:bodyPr>
            <a:normAutofit/>
          </a:bodyPr>
          <a:lstStyle/>
          <a:p>
            <a:r>
              <a:rPr lang="en-GB" sz="1800" dirty="0" err="1"/>
              <a:t>Trenutna</a:t>
            </a:r>
            <a:r>
              <a:rPr lang="en-GB" sz="1800" dirty="0"/>
              <a:t> </a:t>
            </a:r>
            <a:r>
              <a:rPr lang="en-GB" sz="1800" dirty="0" err="1"/>
              <a:t>varuhinja</a:t>
            </a:r>
            <a:r>
              <a:rPr lang="en-GB" sz="1800" dirty="0"/>
              <a:t> </a:t>
            </a:r>
            <a:r>
              <a:rPr lang="sl-SI" sz="1800" dirty="0"/>
              <a:t>človekovih pravic v RS je Vlasta Nussdorfer</a:t>
            </a:r>
          </a:p>
          <a:p>
            <a:pPr lvl="1"/>
            <a:r>
              <a:rPr lang="sl-SI" sz="1800" dirty="0"/>
              <a:t>Rojena 7. oktober 1954 v Batah pri Novi Gorici (</a:t>
            </a:r>
            <a:r>
              <a:rPr lang="sl-SI" sz="1800" dirty="0" err="1">
                <a:hlinkClick r:id="rId2"/>
              </a:rPr>
              <a:t>google</a:t>
            </a:r>
            <a:r>
              <a:rPr lang="sl-SI" sz="1800" dirty="0">
                <a:hlinkClick r:id="rId2"/>
              </a:rPr>
              <a:t> </a:t>
            </a:r>
            <a:r>
              <a:rPr lang="sl-SI" sz="1800" dirty="0" err="1">
                <a:hlinkClick r:id="rId2"/>
              </a:rPr>
              <a:t>maps</a:t>
            </a:r>
            <a:r>
              <a:rPr lang="sl-SI" sz="1800" dirty="0"/>
              <a:t>)</a:t>
            </a:r>
          </a:p>
          <a:p>
            <a:pPr lvl="1"/>
            <a:r>
              <a:rPr lang="sl-SI" sz="1800" dirty="0"/>
              <a:t>Izvoljena za varuhinjo človekovih pravic 1. februarja 2013</a:t>
            </a:r>
          </a:p>
          <a:p>
            <a:pPr lvl="1"/>
            <a:r>
              <a:rPr lang="sl-SI" sz="1800" dirty="0"/>
              <a:t>Napisala tudi devet knjig</a:t>
            </a:r>
          </a:p>
          <a:p>
            <a:pPr lvl="1"/>
            <a:r>
              <a:rPr lang="sl-SI" sz="1800" dirty="0"/>
              <a:t>V okviru spletnega portala IUS INFO je bila v letih 2006-2012 izbrana med deset najvplivnejših pravnikov v Republiki Sloveniji</a:t>
            </a:r>
          </a:p>
          <a:p>
            <a:pPr lvl="1"/>
            <a:r>
              <a:rPr lang="sl-SI" sz="1800" dirty="0"/>
              <a:t>V evropskem letu prostovoljstva je bila ambasadorka prostovoljstva v Republiki Sloveniji</a:t>
            </a:r>
          </a:p>
          <a:p>
            <a:pPr lvl="1"/>
            <a:r>
              <a:rPr lang="sl-SI" sz="1800" dirty="0"/>
              <a:t>V letu 2012 pa tudi ambasadorka aktivnega staranja in medgeneracijske solidarnosti</a:t>
            </a:r>
          </a:p>
          <a:p>
            <a:pPr lvl="1"/>
            <a:r>
              <a:rPr lang="sl-SI" sz="1800" dirty="0"/>
              <a:t>Diplomirala je na Pravni fakulteti v Ljubljani (po le treh letih in enajstih mesecih) ter nato opravila pravosodni izpit</a:t>
            </a:r>
          </a:p>
          <a:p>
            <a:pPr lvl="1"/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D5E82A-6C8D-4B90-9BCB-3D9A46223A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8" y="750610"/>
            <a:ext cx="3031222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2384"/>
          </a:xfrm>
        </p:spPr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„Vrste človekovih pravic“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42384"/>
            <a:ext cx="10515600" cy="5767057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Temeljne pravice – pravna država</a:t>
            </a:r>
          </a:p>
          <a:p>
            <a:pPr lvl="1"/>
            <a:r>
              <a:rPr lang="sl-SI" dirty="0" smtClean="0"/>
              <a:t>Govori se od 18. stoletja naprej</a:t>
            </a:r>
          </a:p>
          <a:p>
            <a:pPr lvl="2"/>
            <a:r>
              <a:rPr lang="sl-SI" dirty="0" smtClean="0"/>
              <a:t>Razsvetljenstvo, meščanske revolucije</a:t>
            </a:r>
          </a:p>
          <a:p>
            <a:pPr lvl="1"/>
            <a:r>
              <a:rPr lang="sl-SI" dirty="0" smtClean="0"/>
              <a:t>Osnovne pravice</a:t>
            </a:r>
          </a:p>
          <a:p>
            <a:pPr lvl="2"/>
            <a:r>
              <a:rPr lang="sl-SI" dirty="0" smtClean="0"/>
              <a:t>Pravica do svobode – do govora, mišljenja, gibanja, </a:t>
            </a:r>
          </a:p>
          <a:p>
            <a:pPr lvl="2"/>
            <a:r>
              <a:rPr lang="sl-SI" dirty="0" smtClean="0"/>
              <a:t>Pravica do življenja – nihče ga ne sme ogrožati</a:t>
            </a:r>
          </a:p>
          <a:p>
            <a:pPr lvl="2"/>
            <a:r>
              <a:rPr lang="sl-SI" dirty="0" smtClean="0"/>
              <a:t>Pravica do lastnine – temelj človekove samoohranitve</a:t>
            </a:r>
          </a:p>
          <a:p>
            <a:r>
              <a:rPr lang="sl-SI" dirty="0" smtClean="0"/>
              <a:t>Politične pravice – demokratična država</a:t>
            </a:r>
          </a:p>
          <a:p>
            <a:pPr lvl="1"/>
            <a:r>
              <a:rPr lang="sl-SI" dirty="0" smtClean="0"/>
              <a:t>Volilna pravica </a:t>
            </a:r>
          </a:p>
          <a:p>
            <a:pPr lvl="2"/>
            <a:r>
              <a:rPr lang="sl-SI" dirty="0" smtClean="0"/>
              <a:t>Aktivna – lahko voliš predstavnike oblasti</a:t>
            </a:r>
          </a:p>
          <a:p>
            <a:pPr lvl="3"/>
            <a:r>
              <a:rPr lang="sl-SI" dirty="0" smtClean="0"/>
              <a:t>splošna: z starostno omejitvijo</a:t>
            </a:r>
          </a:p>
          <a:p>
            <a:pPr lvl="3"/>
            <a:r>
              <a:rPr lang="sl-SI" dirty="0" smtClean="0"/>
              <a:t>enaka: vsem natanko en glas</a:t>
            </a:r>
          </a:p>
          <a:p>
            <a:pPr lvl="2"/>
            <a:r>
              <a:rPr lang="sl-SI" dirty="0" smtClean="0"/>
              <a:t>Pasivna – lahko si izvoljen</a:t>
            </a:r>
          </a:p>
          <a:p>
            <a:pPr lvl="1"/>
            <a:r>
              <a:rPr lang="sl-SI" dirty="0" smtClean="0"/>
              <a:t>Pravica do zbiranja</a:t>
            </a:r>
          </a:p>
          <a:p>
            <a:pPr lvl="2"/>
            <a:r>
              <a:rPr lang="sl-SI" dirty="0" smtClean="0"/>
              <a:t>Združenje ali zbiranje</a:t>
            </a:r>
          </a:p>
          <a:p>
            <a:pPr lvl="2"/>
            <a:r>
              <a:rPr lang="sl-SI" dirty="0" err="1" smtClean="0"/>
              <a:t>npr</a:t>
            </a:r>
            <a:r>
              <a:rPr lang="sl-SI" dirty="0" smtClean="0"/>
              <a:t>: politične stranke, interesne skupine</a:t>
            </a:r>
          </a:p>
          <a:p>
            <a:pPr lvl="1"/>
            <a:r>
              <a:rPr lang="sl-SI" dirty="0" smtClean="0"/>
              <a:t>Enakost pred zakonom</a:t>
            </a:r>
          </a:p>
          <a:p>
            <a:pPr lvl="1"/>
            <a:r>
              <a:rPr lang="sl-SI" dirty="0" smtClean="0"/>
              <a:t>Spoštovanje vseh ter priznavanje vsem enakih pravic</a:t>
            </a:r>
          </a:p>
          <a:p>
            <a:pPr lvl="1"/>
            <a:r>
              <a:rPr lang="sl-SI" dirty="0" smtClean="0"/>
              <a:t>Pravica do izražanja</a:t>
            </a:r>
          </a:p>
          <a:p>
            <a:pPr lvl="2"/>
            <a:r>
              <a:rPr lang="sl-SI" dirty="0" smtClean="0"/>
              <a:t>Enake možnosti izražanja interesov</a:t>
            </a:r>
          </a:p>
          <a:p>
            <a:pPr lvl="2"/>
            <a:r>
              <a:rPr lang="sl-SI" dirty="0" smtClean="0"/>
              <a:t>Enake možnosti uveljavljanja interesov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47" y="4835446"/>
            <a:ext cx="2504853" cy="16739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27856"/>
            <a:ext cx="7620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3184"/>
          </a:xfrm>
        </p:spPr>
        <p:txBody>
          <a:bodyPr/>
          <a:lstStyle/>
          <a:p>
            <a:r>
              <a:rPr lang="sl-SI" dirty="0">
                <a:latin typeface="Arial Black" panose="020B0A04020102020204" pitchFamily="34" charset="0"/>
              </a:rPr>
              <a:t>„Vrste človekovih pravic“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03184"/>
            <a:ext cx="10515600" cy="5473779"/>
          </a:xfrm>
        </p:spPr>
        <p:txBody>
          <a:bodyPr/>
          <a:lstStyle/>
          <a:p>
            <a:r>
              <a:rPr lang="sl-SI" dirty="0"/>
              <a:t>Socialne pravice – socialna </a:t>
            </a:r>
            <a:r>
              <a:rPr lang="sl-SI" dirty="0" smtClean="0"/>
              <a:t>država</a:t>
            </a:r>
          </a:p>
          <a:p>
            <a:r>
              <a:rPr lang="sl-SI" dirty="0" smtClean="0"/>
              <a:t>Pravica do:</a:t>
            </a:r>
          </a:p>
          <a:p>
            <a:pPr lvl="1"/>
            <a:r>
              <a:rPr lang="sl-SI" dirty="0" smtClean="0"/>
              <a:t>Dela in pravičnih, varnih ter zdravih delovnih razmer</a:t>
            </a:r>
          </a:p>
          <a:p>
            <a:pPr lvl="1"/>
            <a:r>
              <a:rPr lang="sl-SI" dirty="0" smtClean="0"/>
              <a:t>Poštenega plačila</a:t>
            </a:r>
          </a:p>
          <a:p>
            <a:pPr lvl="1"/>
            <a:r>
              <a:rPr lang="sl-SI" dirty="0" smtClean="0"/>
              <a:t>Kolektivnih pogajanj vključno s stavko</a:t>
            </a:r>
          </a:p>
          <a:p>
            <a:pPr lvl="1"/>
            <a:r>
              <a:rPr lang="sl-SI" dirty="0" smtClean="0"/>
              <a:t>Socialne varnosti ter zdravniške pomoči</a:t>
            </a:r>
          </a:p>
          <a:p>
            <a:pPr lvl="1"/>
            <a:r>
              <a:rPr lang="sl-SI" dirty="0" smtClean="0"/>
              <a:t>Uporabe storitev socialnih služb</a:t>
            </a:r>
          </a:p>
          <a:p>
            <a:r>
              <a:rPr lang="sl-SI" dirty="0" smtClean="0"/>
              <a:t>Narekujejo državi kaj naj stori, da lahko državljan uporablja te pravice</a:t>
            </a:r>
          </a:p>
          <a:p>
            <a:r>
              <a:rPr lang="sl-SI" dirty="0" smtClean="0"/>
              <a:t>Reče se, da so moderne države tudi socialne države</a:t>
            </a:r>
          </a:p>
          <a:p>
            <a:r>
              <a:rPr lang="sl-SI" dirty="0" smtClean="0"/>
              <a:t>Posredno vplivajo na uveljavljanja prvih dveh </a:t>
            </a:r>
            <a:br>
              <a:rPr lang="sl-SI" dirty="0" smtClean="0"/>
            </a:br>
            <a:r>
              <a:rPr lang="sl-SI" dirty="0" smtClean="0"/>
              <a:t>sklopov pravic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2" y="4636001"/>
            <a:ext cx="2255067" cy="15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Prejšnji varuhi človekovih pravic: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2" y="1175430"/>
            <a:ext cx="2927575" cy="38211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81" y="1175430"/>
            <a:ext cx="3955717" cy="2721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14" y="1175431"/>
            <a:ext cx="4050499" cy="2721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04" y="4380512"/>
            <a:ext cx="7869620" cy="2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155"/>
            <a:ext cx="12192000" cy="802233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534155"/>
            <a:ext cx="10515600" cy="606583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„WHO“ –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World</a:t>
            </a:r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Health</a:t>
            </a:r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</a:t>
            </a:r>
            <a:endParaRPr lang="sl-SI" sz="4000" dirty="0">
              <a:solidFill>
                <a:schemeClr val="bg1"/>
              </a:solidFill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0"/>
            <a:ext cx="10515600" cy="6857999"/>
          </a:xfrm>
          <a:prstGeom prst="rect">
            <a:avLst/>
          </a:prstGeom>
          <a:solidFill>
            <a:srgbClr val="0A60C8">
              <a:alpha val="74118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SZO ali Svetovna zdravstvena organizacija (si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dirty="0">
                <a:solidFill>
                  <a:schemeClr val="bg1"/>
                </a:solidFill>
              </a:rPr>
              <a:t>Specializirana agencija Združenih narodov s sedežem v </a:t>
            </a:r>
            <a:r>
              <a:rPr lang="pl-PL" dirty="0" smtClean="0">
                <a:solidFill>
                  <a:schemeClr val="bg1"/>
                </a:solidFill>
              </a:rPr>
              <a:t>Ženevi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Delo:</a:t>
            </a:r>
          </a:p>
          <a:p>
            <a:pPr lvl="1"/>
            <a:r>
              <a:rPr lang="sl-SI" dirty="0">
                <a:solidFill>
                  <a:schemeClr val="bg1"/>
                </a:solidFill>
              </a:rPr>
              <a:t>Izvaja zdravstvene raziskave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P</a:t>
            </a:r>
            <a:r>
              <a:rPr lang="sl-SI" dirty="0" smtClean="0">
                <a:solidFill>
                  <a:schemeClr val="bg1"/>
                </a:solidFill>
              </a:rPr>
              <a:t>ostavlja </a:t>
            </a:r>
            <a:r>
              <a:rPr lang="sl-SI" dirty="0">
                <a:solidFill>
                  <a:schemeClr val="bg1"/>
                </a:solidFill>
              </a:rPr>
              <a:t>norme in standarde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O</a:t>
            </a:r>
            <a:r>
              <a:rPr lang="sl-SI" dirty="0" smtClean="0">
                <a:solidFill>
                  <a:schemeClr val="bg1"/>
                </a:solidFill>
              </a:rPr>
              <a:t>blikuje </a:t>
            </a:r>
            <a:r>
              <a:rPr lang="sl-SI" dirty="0">
                <a:solidFill>
                  <a:schemeClr val="bg1"/>
                </a:solidFill>
              </a:rPr>
              <a:t>na dokazih temelječe politike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Vodi </a:t>
            </a:r>
            <a:r>
              <a:rPr lang="sl-SI" dirty="0">
                <a:solidFill>
                  <a:schemeClr val="bg1"/>
                </a:solidFill>
              </a:rPr>
              <a:t>statistiko o številnih boleznih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B</a:t>
            </a:r>
            <a:r>
              <a:rPr lang="sl-SI" dirty="0" smtClean="0">
                <a:solidFill>
                  <a:schemeClr val="bg1"/>
                </a:solidFill>
              </a:rPr>
              <a:t>ori </a:t>
            </a:r>
            <a:r>
              <a:rPr lang="sl-SI" dirty="0">
                <a:solidFill>
                  <a:schemeClr val="bg1"/>
                </a:solidFill>
              </a:rPr>
              <a:t>se proti podhranjenosti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Ukvarja </a:t>
            </a:r>
            <a:r>
              <a:rPr lang="sl-SI" dirty="0">
                <a:solidFill>
                  <a:schemeClr val="bg1"/>
                </a:solidFill>
              </a:rPr>
              <a:t>se z reševanjem zdravstvenih problemov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err="1" smtClean="0">
                <a:solidFill>
                  <a:schemeClr val="bg1"/>
                </a:solidFill>
              </a:rPr>
              <a:t>Itd</a:t>
            </a:r>
            <a:r>
              <a:rPr lang="sl-SI" dirty="0" smtClean="0">
                <a:solidFill>
                  <a:schemeClr val="bg1"/>
                </a:solidFill>
              </a:rPr>
              <a:t> …</a:t>
            </a:r>
          </a:p>
          <a:p>
            <a:r>
              <a:rPr lang="sl-SI" dirty="0">
                <a:solidFill>
                  <a:schemeClr val="bg1"/>
                </a:solidFill>
              </a:rPr>
              <a:t>Številni strokovnjaki SZO iz več kot 150 različnih </a:t>
            </a:r>
            <a:r>
              <a:rPr lang="sl-SI" dirty="0" smtClean="0">
                <a:solidFill>
                  <a:schemeClr val="bg1"/>
                </a:solidFill>
              </a:rPr>
              <a:t>držav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Aktivni </a:t>
            </a:r>
            <a:r>
              <a:rPr lang="sl-SI" dirty="0">
                <a:solidFill>
                  <a:schemeClr val="bg1"/>
                </a:solidFill>
              </a:rPr>
              <a:t>v 147 državah </a:t>
            </a:r>
            <a:r>
              <a:rPr lang="sl-SI" dirty="0" smtClean="0">
                <a:solidFill>
                  <a:schemeClr val="bg1"/>
                </a:solidFill>
              </a:rPr>
              <a:t>sveta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Namen </a:t>
            </a:r>
            <a:r>
              <a:rPr lang="pl-PL" dirty="0">
                <a:solidFill>
                  <a:schemeClr val="bg1"/>
                </a:solidFill>
              </a:rPr>
              <a:t>je pomagati vsem na svetu za čim boljše </a:t>
            </a:r>
            <a:r>
              <a:rPr lang="pl-PL" dirty="0" smtClean="0">
                <a:solidFill>
                  <a:schemeClr val="bg1"/>
                </a:solidFill>
              </a:rPr>
              <a:t>zdravje</a:t>
            </a:r>
          </a:p>
          <a:p>
            <a:r>
              <a:rPr lang="sl-SI" dirty="0">
                <a:solidFill>
                  <a:schemeClr val="bg1"/>
                </a:solidFill>
              </a:rPr>
              <a:t>Od 9. novembra 2006 dalje vodi organizacijo </a:t>
            </a:r>
            <a:r>
              <a:rPr lang="sl-SI" dirty="0" err="1">
                <a:solidFill>
                  <a:schemeClr val="bg1"/>
                </a:solidFill>
              </a:rPr>
              <a:t>Margareth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Chan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dirty="0">
                <a:solidFill>
                  <a:schemeClr val="bg1"/>
                </a:solidFill>
              </a:rPr>
              <a:t>Republika Slovenija je članica SZO od leta 1993 dalje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Slovenci v WHO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Liidija </a:t>
            </a:r>
            <a:r>
              <a:rPr lang="pl-PL" dirty="0" smtClean="0">
                <a:solidFill>
                  <a:schemeClr val="bg1"/>
                </a:solidFill>
              </a:rPr>
              <a:t>Andolšek Jeras</a:t>
            </a:r>
          </a:p>
          <a:p>
            <a:pPr lvl="2"/>
            <a:r>
              <a:rPr lang="pl-PL" dirty="0" smtClean="0">
                <a:solidFill>
                  <a:schemeClr val="bg1"/>
                </a:solidFill>
              </a:rPr>
              <a:t>je </a:t>
            </a:r>
            <a:r>
              <a:rPr lang="pl-PL" dirty="0">
                <a:solidFill>
                  <a:schemeClr val="bg1"/>
                </a:solidFill>
              </a:rPr>
              <a:t>zelo aktivno delovala v WHO, ukvarjala pa se je z načrtovanjem </a:t>
            </a:r>
            <a:r>
              <a:rPr lang="pl-PL" dirty="0" smtClean="0">
                <a:solidFill>
                  <a:schemeClr val="bg1"/>
                </a:solidFill>
              </a:rPr>
              <a:t>družine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in </a:t>
            </a:r>
            <a:r>
              <a:rPr lang="pl-PL" dirty="0">
                <a:solidFill>
                  <a:schemeClr val="bg1"/>
                </a:solidFill>
              </a:rPr>
              <a:t>kontracepcijo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Božidar </a:t>
            </a:r>
            <a:r>
              <a:rPr lang="pl-PL" dirty="0" smtClean="0">
                <a:solidFill>
                  <a:schemeClr val="bg1"/>
                </a:solidFill>
              </a:rPr>
              <a:t>Voljč</a:t>
            </a:r>
          </a:p>
          <a:p>
            <a:pPr lvl="2"/>
            <a:r>
              <a:rPr lang="pl-PL" dirty="0" smtClean="0">
                <a:solidFill>
                  <a:schemeClr val="bg1"/>
                </a:solidFill>
              </a:rPr>
              <a:t>je </a:t>
            </a:r>
            <a:r>
              <a:rPr lang="pl-PL" dirty="0">
                <a:solidFill>
                  <a:schemeClr val="bg1"/>
                </a:solidFill>
              </a:rPr>
              <a:t>član izvršilnega odbora SZO (2006-2009).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SZO ima pisarno v Sloveniji, njen vodja pisarne je Marijan Ivanuša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35" y="5740852"/>
            <a:ext cx="1093730" cy="15873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70" y="5740852"/>
            <a:ext cx="1190530" cy="15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3875" cy="69621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6777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Organizacija Združenih Narodov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26776"/>
            <a:ext cx="10515600" cy="5846039"/>
          </a:xfrm>
          <a:solidFill>
            <a:srgbClr val="68A2F8">
              <a:alpha val="8980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Organizacija združenih narodov (s kratico OZN ali ZN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dirty="0">
                <a:solidFill>
                  <a:schemeClr val="bg1"/>
                </a:solidFill>
              </a:rPr>
              <a:t>je mednarodna organizacija, ki je nastala leta 1945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>
                <a:solidFill>
                  <a:schemeClr val="bg1"/>
                </a:solidFill>
              </a:rPr>
              <a:t>Ustanovilo jo je 51 držav, ki so se po drugi svetovni vojni zavezale k ohranjanju </a:t>
            </a:r>
            <a:r>
              <a:rPr lang="sl-SI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l-SI" dirty="0">
                <a:solidFill>
                  <a:schemeClr val="bg1"/>
                </a:solidFill>
              </a:rPr>
              <a:t>mednarodnega miru in varnosti</a:t>
            </a:r>
            <a:r>
              <a:rPr lang="sl-SI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razvoju </a:t>
            </a:r>
            <a:r>
              <a:rPr lang="sl-SI" dirty="0">
                <a:solidFill>
                  <a:schemeClr val="bg1"/>
                </a:solidFill>
              </a:rPr>
              <a:t>prijateljskih odnosov med </a:t>
            </a:r>
            <a:r>
              <a:rPr lang="sl-SI" dirty="0" smtClean="0">
                <a:solidFill>
                  <a:schemeClr val="bg1"/>
                </a:solidFill>
              </a:rPr>
              <a:t>narodi 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spodbujanju </a:t>
            </a:r>
            <a:r>
              <a:rPr lang="sl-SI" dirty="0">
                <a:solidFill>
                  <a:schemeClr val="bg1"/>
                </a:solidFill>
              </a:rPr>
              <a:t>družbenega </a:t>
            </a:r>
            <a:r>
              <a:rPr lang="sl-SI" dirty="0" err="1" smtClean="0">
                <a:solidFill>
                  <a:schemeClr val="bg1"/>
                </a:solidFill>
              </a:rPr>
              <a:t>napredka,boljšega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življenjskega standarda in človekovih pravic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Državam, ki kršijo pravilnik lahko posredno: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Prepreči tehnično in gospodarsko </a:t>
            </a:r>
            <a:r>
              <a:rPr lang="sl-SI" dirty="0" smtClean="0">
                <a:solidFill>
                  <a:schemeClr val="bg1"/>
                </a:solidFill>
              </a:rPr>
              <a:t>p</a:t>
            </a:r>
            <a:r>
              <a:rPr lang="sl-SI" dirty="0" smtClean="0">
                <a:solidFill>
                  <a:schemeClr val="bg1"/>
                </a:solidFill>
              </a:rPr>
              <a:t>omoč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Odtegne posojila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Zbira informacije o kršitvah pravic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Javno opozarja na konkretne primere kršitev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Vpliva na javno mnenje o nedopustnosti kršitev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Pomembna vloga v izobraževanji in informiranju o človekovih pravicah</a:t>
            </a:r>
            <a:endParaRPr lang="sl-S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Rdeči križ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Je mednarodna organizacija</a:t>
            </a:r>
          </a:p>
          <a:p>
            <a:r>
              <a:rPr lang="sl-SI" dirty="0" smtClean="0"/>
              <a:t>Ustanovljen 23. oktobra 1863 v Ženevi</a:t>
            </a:r>
          </a:p>
          <a:p>
            <a:r>
              <a:rPr lang="sl-SI" dirty="0" smtClean="0"/>
              <a:t>Pobudnik je </a:t>
            </a:r>
            <a:r>
              <a:rPr lang="sl-SI" dirty="0"/>
              <a:t>bil Jean Henri </a:t>
            </a:r>
            <a:r>
              <a:rPr lang="sl-SI" dirty="0" err="1" smtClean="0"/>
              <a:t>Dunant</a:t>
            </a:r>
            <a:endParaRPr lang="sl-SI" dirty="0" smtClean="0"/>
          </a:p>
          <a:p>
            <a:r>
              <a:rPr lang="sl-SI" dirty="0"/>
              <a:t>simbol te </a:t>
            </a:r>
            <a:r>
              <a:rPr lang="sl-SI" dirty="0" smtClean="0"/>
              <a:t>organizacije je </a:t>
            </a:r>
            <a:r>
              <a:rPr lang="sl-SI" dirty="0"/>
              <a:t>rdeča Davidova </a:t>
            </a:r>
            <a:r>
              <a:rPr lang="sl-SI" dirty="0" smtClean="0"/>
              <a:t>zvezda</a:t>
            </a:r>
          </a:p>
          <a:p>
            <a:r>
              <a:rPr lang="sl-SI" dirty="0" smtClean="0"/>
              <a:t>V Sloveniji deluje že 150 let</a:t>
            </a:r>
          </a:p>
          <a:p>
            <a:r>
              <a:rPr lang="sl-SI" dirty="0" smtClean="0"/>
              <a:t>Delo:</a:t>
            </a:r>
          </a:p>
          <a:p>
            <a:pPr lvl="1"/>
            <a:r>
              <a:rPr lang="sl-SI" dirty="0" smtClean="0"/>
              <a:t>Krvodajalstvo</a:t>
            </a:r>
          </a:p>
          <a:p>
            <a:pPr lvl="1"/>
            <a:r>
              <a:rPr lang="sl-SI" dirty="0" smtClean="0"/>
              <a:t>Darovanje organov</a:t>
            </a:r>
          </a:p>
          <a:p>
            <a:pPr lvl="1"/>
            <a:r>
              <a:rPr lang="sl-SI" dirty="0" smtClean="0"/>
              <a:t>Humanitarna pomoč</a:t>
            </a:r>
          </a:p>
          <a:p>
            <a:pPr lvl="1"/>
            <a:r>
              <a:rPr lang="sl-SI" dirty="0" smtClean="0"/>
              <a:t>Reševalne akcije</a:t>
            </a:r>
          </a:p>
          <a:p>
            <a:pPr lvl="1"/>
            <a:r>
              <a:rPr lang="sl-SI" dirty="0" smtClean="0"/>
              <a:t>Prostovoljno ter plačano delo</a:t>
            </a:r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20" y="529391"/>
            <a:ext cx="2707480" cy="18004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4" y="3639386"/>
            <a:ext cx="3563352" cy="26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690</Words>
  <Application>Microsoft Office PowerPoint</Application>
  <PresentationFormat>Širokozaslonsko</PresentationFormat>
  <Paragraphs>132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Aharoni</vt:lpstr>
      <vt:lpstr>Algerian</vt:lpstr>
      <vt:lpstr>Arial</vt:lpstr>
      <vt:lpstr>Arial Black</vt:lpstr>
      <vt:lpstr>Calibri</vt:lpstr>
      <vt:lpstr>Calibri Light</vt:lpstr>
      <vt:lpstr>Officeova tema</vt:lpstr>
      <vt:lpstr>VARUH ČLOVEKOVIH PRAVIC</vt:lpstr>
      <vt:lpstr>O varuhu človekovih pravic</vt:lpstr>
      <vt:lpstr>Trenutna varuhinja človekovih pravic</vt:lpstr>
      <vt:lpstr>„Vrste človekovih pravic“</vt:lpstr>
      <vt:lpstr>„Vrste človekovih pravic“</vt:lpstr>
      <vt:lpstr>Prejšnji varuhi človekovih pravic: </vt:lpstr>
      <vt:lpstr>„WHO“ – World Health Organisation</vt:lpstr>
      <vt:lpstr>Organizacija Združenih Narodov</vt:lpstr>
      <vt:lpstr>Rdeči križ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VARUH ČLOVEKOVIH PRAVIC</dc:title>
  <dc:creator>Aljaž Starc</dc:creator>
  <cp:lastModifiedBy>Administrator</cp:lastModifiedBy>
  <cp:revision>59</cp:revision>
  <dcterms:created xsi:type="dcterms:W3CDTF">2018-05-27T19:24:22Z</dcterms:created>
  <dcterms:modified xsi:type="dcterms:W3CDTF">2018-06-06T08:59:38Z</dcterms:modified>
</cp:coreProperties>
</file>