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9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638" r:id="rId3"/>
    <p:sldId id="630" r:id="rId4"/>
    <p:sldId id="729" r:id="rId5"/>
    <p:sldId id="631" r:id="rId6"/>
    <p:sldId id="709" r:id="rId7"/>
    <p:sldId id="656" r:id="rId8"/>
    <p:sldId id="658" r:id="rId9"/>
    <p:sldId id="659" r:id="rId10"/>
    <p:sldId id="713" r:id="rId11"/>
    <p:sldId id="660" r:id="rId12"/>
    <p:sldId id="712" r:id="rId13"/>
    <p:sldId id="634" r:id="rId14"/>
    <p:sldId id="644" r:id="rId15"/>
    <p:sldId id="663" r:id="rId16"/>
    <p:sldId id="664" r:id="rId17"/>
    <p:sldId id="665" r:id="rId18"/>
    <p:sldId id="719" r:id="rId19"/>
    <p:sldId id="720" r:id="rId20"/>
    <p:sldId id="671" r:id="rId21"/>
    <p:sldId id="668" r:id="rId22"/>
    <p:sldId id="724" r:id="rId23"/>
    <p:sldId id="726" r:id="rId24"/>
    <p:sldId id="727" r:id="rId25"/>
    <p:sldId id="728" r:id="rId26"/>
    <p:sldId id="648" r:id="rId27"/>
    <p:sldId id="730" r:id="rId28"/>
    <p:sldId id="687" r:id="rId29"/>
    <p:sldId id="731" r:id="rId30"/>
    <p:sldId id="673" r:id="rId31"/>
    <p:sldId id="674" r:id="rId32"/>
    <p:sldId id="697" r:id="rId33"/>
    <p:sldId id="635" r:id="rId34"/>
    <p:sldId id="637" r:id="rId35"/>
    <p:sldId id="636" r:id="rId36"/>
    <p:sldId id="678" r:id="rId37"/>
    <p:sldId id="679" r:id="rId38"/>
    <p:sldId id="732" r:id="rId39"/>
    <p:sldId id="680" r:id="rId40"/>
    <p:sldId id="682" r:id="rId41"/>
    <p:sldId id="683" r:id="rId42"/>
    <p:sldId id="684" r:id="rId43"/>
    <p:sldId id="685" r:id="rId44"/>
    <p:sldId id="686" r:id="rId45"/>
    <p:sldId id="733" r:id="rId46"/>
    <p:sldId id="692" r:id="rId47"/>
    <p:sldId id="694" r:id="rId48"/>
    <p:sldId id="734" r:id="rId49"/>
    <p:sldId id="649" r:id="rId50"/>
    <p:sldId id="672" r:id="rId51"/>
    <p:sldId id="699" r:id="rId52"/>
    <p:sldId id="703" r:id="rId53"/>
    <p:sldId id="704" r:id="rId54"/>
    <p:sldId id="705" r:id="rId55"/>
    <p:sldId id="706" r:id="rId56"/>
    <p:sldId id="707" r:id="rId57"/>
    <p:sldId id="366" r:id="rId58"/>
    <p:sldId id="368" r:id="rId59"/>
    <p:sldId id="369" r:id="rId60"/>
    <p:sldId id="377" r:id="rId61"/>
    <p:sldId id="279" r:id="rId62"/>
    <p:sldId id="330" r:id="rId63"/>
    <p:sldId id="288" r:id="rId64"/>
    <p:sldId id="367" r:id="rId65"/>
    <p:sldId id="322" r:id="rId66"/>
    <p:sldId id="375" r:id="rId67"/>
    <p:sldId id="284" r:id="rId68"/>
    <p:sldId id="381" r:id="rId69"/>
    <p:sldId id="355" r:id="rId70"/>
    <p:sldId id="354" r:id="rId71"/>
    <p:sldId id="379" r:id="rId72"/>
    <p:sldId id="344" r:id="rId73"/>
    <p:sldId id="356" r:id="rId74"/>
    <p:sldId id="380" r:id="rId75"/>
    <p:sldId id="371" r:id="rId76"/>
    <p:sldId id="382" r:id="rId77"/>
    <p:sldId id="384" r:id="rId78"/>
    <p:sldId id="286" r:id="rId79"/>
    <p:sldId id="287" r:id="rId80"/>
    <p:sldId id="328" r:id="rId81"/>
    <p:sldId id="372" r:id="rId82"/>
    <p:sldId id="373" r:id="rId83"/>
    <p:sldId id="335" r:id="rId84"/>
    <p:sldId id="315" r:id="rId85"/>
    <p:sldId id="316" r:id="rId86"/>
    <p:sldId id="317" r:id="rId87"/>
    <p:sldId id="318" r:id="rId88"/>
    <p:sldId id="334" r:id="rId89"/>
    <p:sldId id="323" r:id="rId90"/>
    <p:sldId id="324" r:id="rId91"/>
    <p:sldId id="325" r:id="rId92"/>
    <p:sldId id="266" r:id="rId93"/>
    <p:sldId id="292" r:id="rId94"/>
    <p:sldId id="312" r:id="rId95"/>
    <p:sldId id="361" r:id="rId96"/>
    <p:sldId id="360" r:id="rId97"/>
    <p:sldId id="362" r:id="rId98"/>
    <p:sldId id="310" r:id="rId99"/>
    <p:sldId id="297" r:id="rId100"/>
    <p:sldId id="311" r:id="rId101"/>
    <p:sldId id="294" r:id="rId102"/>
    <p:sldId id="299" r:id="rId103"/>
    <p:sldId id="300" r:id="rId104"/>
    <p:sldId id="301" r:id="rId105"/>
    <p:sldId id="305" r:id="rId106"/>
    <p:sldId id="302" r:id="rId107"/>
    <p:sldId id="364" r:id="rId108"/>
    <p:sldId id="332" r:id="rId109"/>
    <p:sldId id="296" r:id="rId110"/>
    <p:sldId id="304" r:id="rId111"/>
    <p:sldId id="365" r:id="rId112"/>
    <p:sldId id="336" r:id="rId113"/>
    <p:sldId id="339" r:id="rId114"/>
    <p:sldId id="340" r:id="rId115"/>
    <p:sldId id="337" r:id="rId116"/>
    <p:sldId id="338" r:id="rId117"/>
    <p:sldId id="343" r:id="rId118"/>
    <p:sldId id="341" r:id="rId119"/>
    <p:sldId id="348" r:id="rId120"/>
    <p:sldId id="383" r:id="rId121"/>
    <p:sldId id="353" r:id="rId122"/>
    <p:sldId id="708" r:id="rId123"/>
    <p:sldId id="735" r:id="rId124"/>
  </p:sldIdLst>
  <p:sldSz cx="9144000" cy="6858000" type="screen4x3"/>
  <p:notesSz cx="6669088" cy="9926638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37988"/>
    <a:srgbClr val="CB342D"/>
    <a:srgbClr val="666699"/>
    <a:srgbClr val="0066CC"/>
    <a:srgbClr val="FFFF99"/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49" autoAdjust="0"/>
    <p:restoredTop sz="94671" autoAdjust="0"/>
  </p:normalViewPr>
  <p:slideViewPr>
    <p:cSldViewPr>
      <p:cViewPr varScale="1">
        <p:scale>
          <a:sx n="82" d="100"/>
          <a:sy n="82" d="100"/>
        </p:scale>
        <p:origin x="144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BFBD48-56F1-4E45-A91E-10DF617C1D7D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sl-SI"/>
        </a:p>
      </dgm:t>
    </dgm:pt>
    <dgm:pt modelId="{C61804F7-2187-44D1-976E-6E060690B830}">
      <dgm:prSet phldrT="[besedilo]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it-IT" dirty="0" err="1">
              <a:solidFill>
                <a:schemeClr val="tx1"/>
              </a:solidFill>
            </a:rPr>
            <a:t>merimo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it-IT" dirty="0" err="1">
              <a:solidFill>
                <a:schemeClr val="tx1"/>
              </a:solidFill>
            </a:rPr>
            <a:t>temperaturo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sl-SI" dirty="0">
              <a:solidFill>
                <a:schemeClr val="tx1"/>
              </a:solidFill>
            </a:rPr>
            <a:t>pacienta</a:t>
          </a:r>
        </a:p>
      </dgm:t>
    </dgm:pt>
    <dgm:pt modelId="{6CAB34CE-2EC4-4313-AE7F-467429323884}" type="parTrans" cxnId="{B08108CF-4261-4D53-B047-D155D77A2BFB}">
      <dgm:prSet/>
      <dgm:spPr/>
      <dgm:t>
        <a:bodyPr/>
        <a:lstStyle/>
        <a:p>
          <a:endParaRPr lang="sl-SI"/>
        </a:p>
      </dgm:t>
    </dgm:pt>
    <dgm:pt modelId="{DBB9B7E7-96AE-4F9F-B919-406946309A13}" type="sibTrans" cxnId="{B08108CF-4261-4D53-B047-D155D77A2BFB}">
      <dgm:prSet/>
      <dgm:spPr/>
      <dgm:t>
        <a:bodyPr/>
        <a:lstStyle/>
        <a:p>
          <a:endParaRPr lang="sl-SI"/>
        </a:p>
      </dgm:t>
    </dgm:pt>
    <dgm:pt modelId="{00A41D19-395D-4914-BF84-FD066E852327}">
      <dgm:prSet phldrT="[besedilo]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it-IT" dirty="0" err="1">
              <a:solidFill>
                <a:schemeClr val="tx1"/>
              </a:solidFill>
            </a:rPr>
            <a:t>merimo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it-IT" dirty="0" err="1">
              <a:solidFill>
                <a:schemeClr val="tx1"/>
              </a:solidFill>
            </a:rPr>
            <a:t>temperaturo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it-IT" dirty="0" err="1">
              <a:solidFill>
                <a:schemeClr val="tx1"/>
              </a:solidFill>
            </a:rPr>
            <a:t>zraka</a:t>
          </a:r>
          <a:endParaRPr lang="sl-SI" dirty="0">
            <a:solidFill>
              <a:schemeClr val="tx1"/>
            </a:solidFill>
          </a:endParaRPr>
        </a:p>
      </dgm:t>
    </dgm:pt>
    <dgm:pt modelId="{69652792-B388-4B6D-B636-372E9EF87B38}" type="parTrans" cxnId="{610F93D0-2069-4ED6-9190-97BB2DCE9608}">
      <dgm:prSet/>
      <dgm:spPr/>
      <dgm:t>
        <a:bodyPr/>
        <a:lstStyle/>
        <a:p>
          <a:endParaRPr lang="sl-SI"/>
        </a:p>
      </dgm:t>
    </dgm:pt>
    <dgm:pt modelId="{B9674C2E-A364-4F7B-8FEE-A3BC0CEC6EC5}" type="sibTrans" cxnId="{610F93D0-2069-4ED6-9190-97BB2DCE9608}">
      <dgm:prSet/>
      <dgm:spPr/>
      <dgm:t>
        <a:bodyPr/>
        <a:lstStyle/>
        <a:p>
          <a:endParaRPr lang="sl-SI"/>
        </a:p>
      </dgm:t>
    </dgm:pt>
    <dgm:pt modelId="{4F8713FA-7762-41BB-8781-59F7ECF246AF}">
      <dgm:prSet phldrT="[besedilo]"/>
      <dgm:spPr/>
      <dgm:t>
        <a:bodyPr/>
        <a:lstStyle/>
        <a:p>
          <a:r>
            <a:rPr lang="pl-PL" altLang="sl-SI" dirty="0"/>
            <a:t>38,3°</a:t>
          </a:r>
          <a:endParaRPr lang="sl-SI" dirty="0"/>
        </a:p>
      </dgm:t>
    </dgm:pt>
    <dgm:pt modelId="{E64EAB90-551C-4B4D-BA1B-945AA6453006}" type="parTrans" cxnId="{29571185-08B6-4E07-A41A-A4A3AE4B6900}">
      <dgm:prSet/>
      <dgm:spPr/>
      <dgm:t>
        <a:bodyPr/>
        <a:lstStyle/>
        <a:p>
          <a:endParaRPr lang="sl-SI"/>
        </a:p>
      </dgm:t>
    </dgm:pt>
    <dgm:pt modelId="{C2FCA96D-75F9-4E27-A068-032077598345}" type="sibTrans" cxnId="{29571185-08B6-4E07-A41A-A4A3AE4B6900}">
      <dgm:prSet/>
      <dgm:spPr/>
      <dgm:t>
        <a:bodyPr/>
        <a:lstStyle/>
        <a:p>
          <a:endParaRPr lang="sl-SI"/>
        </a:p>
      </dgm:t>
    </dgm:pt>
    <dgm:pt modelId="{B5801376-2517-45D9-8214-1F90AE938CFF}">
      <dgm:prSet phldrT="[besedilo]"/>
      <dgm:spPr/>
      <dgm:t>
        <a:bodyPr/>
        <a:lstStyle/>
        <a:p>
          <a:r>
            <a:rPr lang="pl-PL" altLang="sl-SI" dirty="0"/>
            <a:t>38,3° </a:t>
          </a:r>
          <a:endParaRPr lang="sl-SI" dirty="0"/>
        </a:p>
      </dgm:t>
    </dgm:pt>
    <dgm:pt modelId="{3A35BEF0-B828-4A2E-9C64-7F3B38E4EFA5}" type="parTrans" cxnId="{4F402BD6-2982-4D5A-95F2-3EDFE1F257B2}">
      <dgm:prSet/>
      <dgm:spPr/>
      <dgm:t>
        <a:bodyPr/>
        <a:lstStyle/>
        <a:p>
          <a:endParaRPr lang="sl-SI"/>
        </a:p>
      </dgm:t>
    </dgm:pt>
    <dgm:pt modelId="{4E0A49AC-9357-4242-AFBF-11D94F2F4FDC}" type="sibTrans" cxnId="{4F402BD6-2982-4D5A-95F2-3EDFE1F257B2}">
      <dgm:prSet/>
      <dgm:spPr/>
      <dgm:t>
        <a:bodyPr/>
        <a:lstStyle/>
        <a:p>
          <a:endParaRPr lang="sl-SI"/>
        </a:p>
      </dgm:t>
    </dgm:pt>
    <dgm:pt modelId="{6AD15321-902C-4965-A2A2-74CDF819B768}">
      <dgm:prSet phldrT="[besedilo]"/>
      <dgm:spPr/>
      <dgm:t>
        <a:bodyPr/>
        <a:lstStyle/>
        <a:p>
          <a:r>
            <a:rPr lang="sl-SI" dirty="0"/>
            <a:t>?</a:t>
          </a:r>
        </a:p>
      </dgm:t>
    </dgm:pt>
    <dgm:pt modelId="{77B2F7F1-270E-4CDC-859B-4135137F77C5}" type="sibTrans" cxnId="{963B28BD-8F6A-44A4-8927-FC7A1A6B10EE}">
      <dgm:prSet/>
      <dgm:spPr/>
      <dgm:t>
        <a:bodyPr/>
        <a:lstStyle/>
        <a:p>
          <a:endParaRPr lang="sl-SI"/>
        </a:p>
      </dgm:t>
    </dgm:pt>
    <dgm:pt modelId="{C1D95916-05CF-41AD-9D1A-A20E3C3EB461}" type="parTrans" cxnId="{963B28BD-8F6A-44A4-8927-FC7A1A6B10EE}">
      <dgm:prSet/>
      <dgm:spPr/>
      <dgm:t>
        <a:bodyPr/>
        <a:lstStyle/>
        <a:p>
          <a:endParaRPr lang="sl-SI"/>
        </a:p>
      </dgm:t>
    </dgm:pt>
    <dgm:pt modelId="{DF2C2420-6AD0-41BB-A0D0-DEC9CE845357}">
      <dgm:prSet phldrT="[besedilo]"/>
      <dgm:spPr/>
      <dgm:t>
        <a:bodyPr/>
        <a:lstStyle/>
        <a:p>
          <a:r>
            <a:rPr lang="en-GB" altLang="sl-SI" dirty="0" err="1"/>
            <a:t>predznanje</a:t>
          </a:r>
          <a:r>
            <a:rPr lang="sl-SI" dirty="0"/>
            <a:t>?</a:t>
          </a:r>
        </a:p>
      </dgm:t>
    </dgm:pt>
    <dgm:pt modelId="{F31E7141-345E-4240-B536-28103A882592}" type="sibTrans" cxnId="{512F51C4-2A33-4F5E-9548-F8A456B56D55}">
      <dgm:prSet/>
      <dgm:spPr/>
      <dgm:t>
        <a:bodyPr/>
        <a:lstStyle/>
        <a:p>
          <a:endParaRPr lang="sl-SI"/>
        </a:p>
      </dgm:t>
    </dgm:pt>
    <dgm:pt modelId="{37A95DC3-7B4A-4BEF-BE46-8E0722147BA5}" type="parTrans" cxnId="{512F51C4-2A33-4F5E-9548-F8A456B56D55}">
      <dgm:prSet/>
      <dgm:spPr/>
      <dgm:t>
        <a:bodyPr/>
        <a:lstStyle/>
        <a:p>
          <a:endParaRPr lang="sl-SI"/>
        </a:p>
      </dgm:t>
    </dgm:pt>
    <dgm:pt modelId="{B1E0776A-EB58-424D-BE72-87B3FE020477}">
      <dgm:prSet phldrT="[besedilo]"/>
      <dgm:spPr/>
      <dgm:t>
        <a:bodyPr/>
        <a:lstStyle/>
        <a:p>
          <a:r>
            <a:rPr lang="pl-PL" altLang="sl-SI" dirty="0"/>
            <a:t>38,3° </a:t>
          </a:r>
          <a:endParaRPr lang="sl-SI" dirty="0"/>
        </a:p>
      </dgm:t>
    </dgm:pt>
    <dgm:pt modelId="{03E60E17-F2A4-40A3-A19B-D005B6A1C70F}" type="parTrans" cxnId="{46840009-E345-42BF-9F90-C820D967CF25}">
      <dgm:prSet/>
      <dgm:spPr/>
      <dgm:t>
        <a:bodyPr/>
        <a:lstStyle/>
        <a:p>
          <a:endParaRPr lang="sl-SI"/>
        </a:p>
      </dgm:t>
    </dgm:pt>
    <dgm:pt modelId="{760E020D-D143-4093-865B-771C804916D0}" type="sibTrans" cxnId="{46840009-E345-42BF-9F90-C820D967CF25}">
      <dgm:prSet/>
      <dgm:spPr/>
      <dgm:t>
        <a:bodyPr/>
        <a:lstStyle/>
        <a:p>
          <a:endParaRPr lang="sl-SI"/>
        </a:p>
      </dgm:t>
    </dgm:pt>
    <dgm:pt modelId="{0D138C60-8757-4B5F-A5B4-FBE794A8A13F}">
      <dgm:prSet phldrT="[besedilo]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sl-SI" dirty="0">
              <a:solidFill>
                <a:schemeClr val="tx1"/>
              </a:solidFill>
            </a:rPr>
            <a:t>merimo geografsko širino</a:t>
          </a:r>
        </a:p>
      </dgm:t>
    </dgm:pt>
    <dgm:pt modelId="{8B83F98B-2D93-43A5-B202-827BD618CFCB}" type="parTrans" cxnId="{4E4078CB-E4A7-4815-BB28-8F8D3D2CDA23}">
      <dgm:prSet/>
      <dgm:spPr/>
      <dgm:t>
        <a:bodyPr/>
        <a:lstStyle/>
        <a:p>
          <a:endParaRPr lang="sl-SI"/>
        </a:p>
      </dgm:t>
    </dgm:pt>
    <dgm:pt modelId="{46AA83ED-A36D-4977-9C83-4F3EA4BAFA9B}" type="sibTrans" cxnId="{4E4078CB-E4A7-4815-BB28-8F8D3D2CDA23}">
      <dgm:prSet/>
      <dgm:spPr/>
      <dgm:t>
        <a:bodyPr/>
        <a:lstStyle/>
        <a:p>
          <a:endParaRPr lang="sl-SI"/>
        </a:p>
      </dgm:t>
    </dgm:pt>
    <dgm:pt modelId="{CE4454AF-584D-4F46-9BC5-EE948ADDC151}" type="pres">
      <dgm:prSet presAssocID="{ECBFBD48-56F1-4E45-A91E-10DF617C1D7D}" presName="Name0" presStyleCnt="0">
        <dgm:presLayoutVars>
          <dgm:dir/>
          <dgm:animLvl val="lvl"/>
          <dgm:resizeHandles/>
        </dgm:presLayoutVars>
      </dgm:prSet>
      <dgm:spPr/>
    </dgm:pt>
    <dgm:pt modelId="{23880F8D-3D18-48F4-8965-8111D5FA0863}" type="pres">
      <dgm:prSet presAssocID="{00A41D19-395D-4914-BF84-FD066E852327}" presName="linNode" presStyleCnt="0"/>
      <dgm:spPr/>
    </dgm:pt>
    <dgm:pt modelId="{AEEEA9EB-FF65-43B8-A4A9-D7BBB422E877}" type="pres">
      <dgm:prSet presAssocID="{00A41D19-395D-4914-BF84-FD066E852327}" presName="parentShp" presStyleLbl="node1" presStyleIdx="0" presStyleCnt="4">
        <dgm:presLayoutVars>
          <dgm:bulletEnabled val="1"/>
        </dgm:presLayoutVars>
      </dgm:prSet>
      <dgm:spPr/>
    </dgm:pt>
    <dgm:pt modelId="{746CD724-B7B3-4F42-BFE0-3AC5A4BA54E9}" type="pres">
      <dgm:prSet presAssocID="{00A41D19-395D-4914-BF84-FD066E852327}" presName="childShp" presStyleLbl="bgAccFollowNode1" presStyleIdx="0" presStyleCnt="4">
        <dgm:presLayoutVars>
          <dgm:bulletEnabled val="1"/>
        </dgm:presLayoutVars>
      </dgm:prSet>
      <dgm:spPr/>
    </dgm:pt>
    <dgm:pt modelId="{03E04A7D-362B-4AFC-9533-18F75779279C}" type="pres">
      <dgm:prSet presAssocID="{B9674C2E-A364-4F7B-8FEE-A3BC0CEC6EC5}" presName="spacing" presStyleCnt="0"/>
      <dgm:spPr/>
    </dgm:pt>
    <dgm:pt modelId="{28E9177A-64AE-4519-97C8-3ABC1120DD43}" type="pres">
      <dgm:prSet presAssocID="{C61804F7-2187-44D1-976E-6E060690B830}" presName="linNode" presStyleCnt="0"/>
      <dgm:spPr/>
    </dgm:pt>
    <dgm:pt modelId="{6D489197-0760-4CC7-B02E-8AAB235EB1ED}" type="pres">
      <dgm:prSet presAssocID="{C61804F7-2187-44D1-976E-6E060690B830}" presName="parentShp" presStyleLbl="node1" presStyleIdx="1" presStyleCnt="4">
        <dgm:presLayoutVars>
          <dgm:bulletEnabled val="1"/>
        </dgm:presLayoutVars>
      </dgm:prSet>
      <dgm:spPr/>
    </dgm:pt>
    <dgm:pt modelId="{5FF716B5-E336-4A28-8F9A-A64B21E859C7}" type="pres">
      <dgm:prSet presAssocID="{C61804F7-2187-44D1-976E-6E060690B830}" presName="childShp" presStyleLbl="bgAccFollowNode1" presStyleIdx="1" presStyleCnt="4">
        <dgm:presLayoutVars>
          <dgm:bulletEnabled val="1"/>
        </dgm:presLayoutVars>
      </dgm:prSet>
      <dgm:spPr/>
    </dgm:pt>
    <dgm:pt modelId="{9986DDD5-48C4-45D9-A449-1A7E94E3C5E7}" type="pres">
      <dgm:prSet presAssocID="{DBB9B7E7-96AE-4F9F-B919-406946309A13}" presName="spacing" presStyleCnt="0"/>
      <dgm:spPr/>
    </dgm:pt>
    <dgm:pt modelId="{967D29C1-3CC4-4BE9-B7EF-358FAB1A82FC}" type="pres">
      <dgm:prSet presAssocID="{0D138C60-8757-4B5F-A5B4-FBE794A8A13F}" presName="linNode" presStyleCnt="0"/>
      <dgm:spPr/>
    </dgm:pt>
    <dgm:pt modelId="{67C6AFBA-B79C-4EA2-B3B1-44B3C8ADF92C}" type="pres">
      <dgm:prSet presAssocID="{0D138C60-8757-4B5F-A5B4-FBE794A8A13F}" presName="parentShp" presStyleLbl="node1" presStyleIdx="2" presStyleCnt="4">
        <dgm:presLayoutVars>
          <dgm:bulletEnabled val="1"/>
        </dgm:presLayoutVars>
      </dgm:prSet>
      <dgm:spPr/>
    </dgm:pt>
    <dgm:pt modelId="{0F66A044-6FEE-42F9-8466-363152D01A1E}" type="pres">
      <dgm:prSet presAssocID="{0D138C60-8757-4B5F-A5B4-FBE794A8A13F}" presName="childShp" presStyleLbl="bgAccFollowNode1" presStyleIdx="2" presStyleCnt="4">
        <dgm:presLayoutVars>
          <dgm:bulletEnabled val="1"/>
        </dgm:presLayoutVars>
      </dgm:prSet>
      <dgm:spPr/>
    </dgm:pt>
    <dgm:pt modelId="{708CFD69-47E8-45C5-99B0-39CEA10DE18A}" type="pres">
      <dgm:prSet presAssocID="{46AA83ED-A36D-4977-9C83-4F3EA4BAFA9B}" presName="spacing" presStyleCnt="0"/>
      <dgm:spPr/>
    </dgm:pt>
    <dgm:pt modelId="{E52D4077-2E87-44F0-8930-90C4463E2FF9}" type="pres">
      <dgm:prSet presAssocID="{DF2C2420-6AD0-41BB-A0D0-DEC9CE845357}" presName="linNode" presStyleCnt="0"/>
      <dgm:spPr/>
    </dgm:pt>
    <dgm:pt modelId="{BB5D61CC-9149-43B4-AA6C-8FC3E16AD06D}" type="pres">
      <dgm:prSet presAssocID="{DF2C2420-6AD0-41BB-A0D0-DEC9CE845357}" presName="parentShp" presStyleLbl="node1" presStyleIdx="3" presStyleCnt="4">
        <dgm:presLayoutVars>
          <dgm:bulletEnabled val="1"/>
        </dgm:presLayoutVars>
      </dgm:prSet>
      <dgm:spPr/>
    </dgm:pt>
    <dgm:pt modelId="{8EFB79DE-BB4C-4A37-89CC-97AF34721CA1}" type="pres">
      <dgm:prSet presAssocID="{DF2C2420-6AD0-41BB-A0D0-DEC9CE845357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DAB0EA08-1311-4CB1-A782-3F3116E489B4}" type="presOf" srcId="{B1E0776A-EB58-424D-BE72-87B3FE020477}" destId="{0F66A044-6FEE-42F9-8466-363152D01A1E}" srcOrd="0" destOrd="0" presId="urn:microsoft.com/office/officeart/2005/8/layout/vList6"/>
    <dgm:cxn modelId="{46840009-E345-42BF-9F90-C820D967CF25}" srcId="{0D138C60-8757-4B5F-A5B4-FBE794A8A13F}" destId="{B1E0776A-EB58-424D-BE72-87B3FE020477}" srcOrd="0" destOrd="0" parTransId="{03E60E17-F2A4-40A3-A19B-D005B6A1C70F}" sibTransId="{760E020D-D143-4093-865B-771C804916D0}"/>
    <dgm:cxn modelId="{349E670B-D4D2-4BF0-B865-AA3BB945C1DD}" type="presOf" srcId="{4F8713FA-7762-41BB-8781-59F7ECF246AF}" destId="{746CD724-B7B3-4F42-BFE0-3AC5A4BA54E9}" srcOrd="0" destOrd="0" presId="urn:microsoft.com/office/officeart/2005/8/layout/vList6"/>
    <dgm:cxn modelId="{A46F8811-E557-475B-B2A2-14D193ED6320}" type="presOf" srcId="{00A41D19-395D-4914-BF84-FD066E852327}" destId="{AEEEA9EB-FF65-43B8-A4A9-D7BBB422E877}" srcOrd="0" destOrd="0" presId="urn:microsoft.com/office/officeart/2005/8/layout/vList6"/>
    <dgm:cxn modelId="{85083127-1AD9-4213-82D9-EDCF6DDDD94D}" type="presOf" srcId="{DF2C2420-6AD0-41BB-A0D0-DEC9CE845357}" destId="{BB5D61CC-9149-43B4-AA6C-8FC3E16AD06D}" srcOrd="0" destOrd="0" presId="urn:microsoft.com/office/officeart/2005/8/layout/vList6"/>
    <dgm:cxn modelId="{82A37533-7F44-4F0B-BF09-5921BC4D1C89}" type="presOf" srcId="{0D138C60-8757-4B5F-A5B4-FBE794A8A13F}" destId="{67C6AFBA-B79C-4EA2-B3B1-44B3C8ADF92C}" srcOrd="0" destOrd="0" presId="urn:microsoft.com/office/officeart/2005/8/layout/vList6"/>
    <dgm:cxn modelId="{6E9C563B-CE4A-4DB9-BABB-1A49C2AB29C2}" type="presOf" srcId="{6AD15321-902C-4965-A2A2-74CDF819B768}" destId="{8EFB79DE-BB4C-4A37-89CC-97AF34721CA1}" srcOrd="0" destOrd="0" presId="urn:microsoft.com/office/officeart/2005/8/layout/vList6"/>
    <dgm:cxn modelId="{A6B48162-8902-4B70-87CE-2E2E2AAC2F39}" type="presOf" srcId="{B5801376-2517-45D9-8214-1F90AE938CFF}" destId="{5FF716B5-E336-4A28-8F9A-A64B21E859C7}" srcOrd="0" destOrd="0" presId="urn:microsoft.com/office/officeart/2005/8/layout/vList6"/>
    <dgm:cxn modelId="{29571185-08B6-4E07-A41A-A4A3AE4B6900}" srcId="{00A41D19-395D-4914-BF84-FD066E852327}" destId="{4F8713FA-7762-41BB-8781-59F7ECF246AF}" srcOrd="0" destOrd="0" parTransId="{E64EAB90-551C-4B4D-BA1B-945AA6453006}" sibTransId="{C2FCA96D-75F9-4E27-A068-032077598345}"/>
    <dgm:cxn modelId="{963B28BD-8F6A-44A4-8927-FC7A1A6B10EE}" srcId="{DF2C2420-6AD0-41BB-A0D0-DEC9CE845357}" destId="{6AD15321-902C-4965-A2A2-74CDF819B768}" srcOrd="0" destOrd="0" parTransId="{C1D95916-05CF-41AD-9D1A-A20E3C3EB461}" sibTransId="{77B2F7F1-270E-4CDC-859B-4135137F77C5}"/>
    <dgm:cxn modelId="{512F51C4-2A33-4F5E-9548-F8A456B56D55}" srcId="{ECBFBD48-56F1-4E45-A91E-10DF617C1D7D}" destId="{DF2C2420-6AD0-41BB-A0D0-DEC9CE845357}" srcOrd="3" destOrd="0" parTransId="{37A95DC3-7B4A-4BEF-BE46-8E0722147BA5}" sibTransId="{F31E7141-345E-4240-B536-28103A882592}"/>
    <dgm:cxn modelId="{26B749C5-E6A1-48C2-9A1A-8736E2AD7C83}" type="presOf" srcId="{ECBFBD48-56F1-4E45-A91E-10DF617C1D7D}" destId="{CE4454AF-584D-4F46-9BC5-EE948ADDC151}" srcOrd="0" destOrd="0" presId="urn:microsoft.com/office/officeart/2005/8/layout/vList6"/>
    <dgm:cxn modelId="{4E4078CB-E4A7-4815-BB28-8F8D3D2CDA23}" srcId="{ECBFBD48-56F1-4E45-A91E-10DF617C1D7D}" destId="{0D138C60-8757-4B5F-A5B4-FBE794A8A13F}" srcOrd="2" destOrd="0" parTransId="{8B83F98B-2D93-43A5-B202-827BD618CFCB}" sibTransId="{46AA83ED-A36D-4977-9C83-4F3EA4BAFA9B}"/>
    <dgm:cxn modelId="{B08108CF-4261-4D53-B047-D155D77A2BFB}" srcId="{ECBFBD48-56F1-4E45-A91E-10DF617C1D7D}" destId="{C61804F7-2187-44D1-976E-6E060690B830}" srcOrd="1" destOrd="0" parTransId="{6CAB34CE-2EC4-4313-AE7F-467429323884}" sibTransId="{DBB9B7E7-96AE-4F9F-B919-406946309A13}"/>
    <dgm:cxn modelId="{610F93D0-2069-4ED6-9190-97BB2DCE9608}" srcId="{ECBFBD48-56F1-4E45-A91E-10DF617C1D7D}" destId="{00A41D19-395D-4914-BF84-FD066E852327}" srcOrd="0" destOrd="0" parTransId="{69652792-B388-4B6D-B636-372E9EF87B38}" sibTransId="{B9674C2E-A364-4F7B-8FEE-A3BC0CEC6EC5}"/>
    <dgm:cxn modelId="{4F402BD6-2982-4D5A-95F2-3EDFE1F257B2}" srcId="{C61804F7-2187-44D1-976E-6E060690B830}" destId="{B5801376-2517-45D9-8214-1F90AE938CFF}" srcOrd="0" destOrd="0" parTransId="{3A35BEF0-B828-4A2E-9C64-7F3B38E4EFA5}" sibTransId="{4E0A49AC-9357-4242-AFBF-11D94F2F4FDC}"/>
    <dgm:cxn modelId="{857645D6-F8E3-4A11-9EA9-8F7F97D270BF}" type="presOf" srcId="{C61804F7-2187-44D1-976E-6E060690B830}" destId="{6D489197-0760-4CC7-B02E-8AAB235EB1ED}" srcOrd="0" destOrd="0" presId="urn:microsoft.com/office/officeart/2005/8/layout/vList6"/>
    <dgm:cxn modelId="{F4742B51-56BC-459C-8CD7-B1E5A501570C}" type="presParOf" srcId="{CE4454AF-584D-4F46-9BC5-EE948ADDC151}" destId="{23880F8D-3D18-48F4-8965-8111D5FA0863}" srcOrd="0" destOrd="0" presId="urn:microsoft.com/office/officeart/2005/8/layout/vList6"/>
    <dgm:cxn modelId="{C60F1AE2-6AD1-429C-BB6E-D85B26C413D5}" type="presParOf" srcId="{23880F8D-3D18-48F4-8965-8111D5FA0863}" destId="{AEEEA9EB-FF65-43B8-A4A9-D7BBB422E877}" srcOrd="0" destOrd="0" presId="urn:microsoft.com/office/officeart/2005/8/layout/vList6"/>
    <dgm:cxn modelId="{A4E5C9B0-1CCD-4AC4-A3C1-5A98BFB86F3B}" type="presParOf" srcId="{23880F8D-3D18-48F4-8965-8111D5FA0863}" destId="{746CD724-B7B3-4F42-BFE0-3AC5A4BA54E9}" srcOrd="1" destOrd="0" presId="urn:microsoft.com/office/officeart/2005/8/layout/vList6"/>
    <dgm:cxn modelId="{B8785F52-69C0-47DA-8031-A2AF1EC3FCDC}" type="presParOf" srcId="{CE4454AF-584D-4F46-9BC5-EE948ADDC151}" destId="{03E04A7D-362B-4AFC-9533-18F75779279C}" srcOrd="1" destOrd="0" presId="urn:microsoft.com/office/officeart/2005/8/layout/vList6"/>
    <dgm:cxn modelId="{0DF3AF51-6607-4C4B-9DA4-0B94C9C8175C}" type="presParOf" srcId="{CE4454AF-584D-4F46-9BC5-EE948ADDC151}" destId="{28E9177A-64AE-4519-97C8-3ABC1120DD43}" srcOrd="2" destOrd="0" presId="urn:microsoft.com/office/officeart/2005/8/layout/vList6"/>
    <dgm:cxn modelId="{604191F1-F3FB-4E05-998F-5DC9129B47B7}" type="presParOf" srcId="{28E9177A-64AE-4519-97C8-3ABC1120DD43}" destId="{6D489197-0760-4CC7-B02E-8AAB235EB1ED}" srcOrd="0" destOrd="0" presId="urn:microsoft.com/office/officeart/2005/8/layout/vList6"/>
    <dgm:cxn modelId="{D8DAC80A-CF48-426F-B779-182387329278}" type="presParOf" srcId="{28E9177A-64AE-4519-97C8-3ABC1120DD43}" destId="{5FF716B5-E336-4A28-8F9A-A64B21E859C7}" srcOrd="1" destOrd="0" presId="urn:microsoft.com/office/officeart/2005/8/layout/vList6"/>
    <dgm:cxn modelId="{108E45A6-9520-44BE-8242-610678D37FCF}" type="presParOf" srcId="{CE4454AF-584D-4F46-9BC5-EE948ADDC151}" destId="{9986DDD5-48C4-45D9-A449-1A7E94E3C5E7}" srcOrd="3" destOrd="0" presId="urn:microsoft.com/office/officeart/2005/8/layout/vList6"/>
    <dgm:cxn modelId="{9DE436E2-CB61-40FD-B1D5-841ADD33F637}" type="presParOf" srcId="{CE4454AF-584D-4F46-9BC5-EE948ADDC151}" destId="{967D29C1-3CC4-4BE9-B7EF-358FAB1A82FC}" srcOrd="4" destOrd="0" presId="urn:microsoft.com/office/officeart/2005/8/layout/vList6"/>
    <dgm:cxn modelId="{040761D6-9958-4B09-8AAA-1EF940CDA7C2}" type="presParOf" srcId="{967D29C1-3CC4-4BE9-B7EF-358FAB1A82FC}" destId="{67C6AFBA-B79C-4EA2-B3B1-44B3C8ADF92C}" srcOrd="0" destOrd="0" presId="urn:microsoft.com/office/officeart/2005/8/layout/vList6"/>
    <dgm:cxn modelId="{EA3512A1-5170-44E8-9E47-CB78F87956E9}" type="presParOf" srcId="{967D29C1-3CC4-4BE9-B7EF-358FAB1A82FC}" destId="{0F66A044-6FEE-42F9-8466-363152D01A1E}" srcOrd="1" destOrd="0" presId="urn:microsoft.com/office/officeart/2005/8/layout/vList6"/>
    <dgm:cxn modelId="{ECC29666-DC11-4F16-8C11-F5DA2BCBF97F}" type="presParOf" srcId="{CE4454AF-584D-4F46-9BC5-EE948ADDC151}" destId="{708CFD69-47E8-45C5-99B0-39CEA10DE18A}" srcOrd="5" destOrd="0" presId="urn:microsoft.com/office/officeart/2005/8/layout/vList6"/>
    <dgm:cxn modelId="{D926C2B7-F9A6-4AB2-AC26-645A04B832F6}" type="presParOf" srcId="{CE4454AF-584D-4F46-9BC5-EE948ADDC151}" destId="{E52D4077-2E87-44F0-8930-90C4463E2FF9}" srcOrd="6" destOrd="0" presId="urn:microsoft.com/office/officeart/2005/8/layout/vList6"/>
    <dgm:cxn modelId="{842E60A0-EA2C-4B4C-97B7-BB15A01A98F6}" type="presParOf" srcId="{E52D4077-2E87-44F0-8930-90C4463E2FF9}" destId="{BB5D61CC-9149-43B4-AA6C-8FC3E16AD06D}" srcOrd="0" destOrd="0" presId="urn:microsoft.com/office/officeart/2005/8/layout/vList6"/>
    <dgm:cxn modelId="{46B55372-88BA-497A-BBCF-51344E9C951A}" type="presParOf" srcId="{E52D4077-2E87-44F0-8930-90C4463E2FF9}" destId="{8EFB79DE-BB4C-4A37-89CC-97AF34721CA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E3AFAD-2AFA-42D0-8019-2818BD367A4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44AEBA0-5FCE-4085-9B82-AA30A2CF1E6C}">
      <dgm:prSet phldrT="[besedil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sl-SI" dirty="0"/>
            <a:t>modrost</a:t>
          </a:r>
        </a:p>
      </dgm:t>
    </dgm:pt>
    <dgm:pt modelId="{DA78E269-AA5F-42FE-92B9-91A81313EAB4}" type="parTrans" cxnId="{F2D977F4-6DA7-4E36-8E7C-EDEC8A23A93D}">
      <dgm:prSet/>
      <dgm:spPr/>
      <dgm:t>
        <a:bodyPr/>
        <a:lstStyle/>
        <a:p>
          <a:endParaRPr lang="sl-SI"/>
        </a:p>
      </dgm:t>
    </dgm:pt>
    <dgm:pt modelId="{0A7DDCB0-663C-44DC-A263-7B9A73DF1847}" type="sibTrans" cxnId="{F2D977F4-6DA7-4E36-8E7C-EDEC8A23A93D}">
      <dgm:prSet/>
      <dgm:spPr/>
      <dgm:t>
        <a:bodyPr/>
        <a:lstStyle/>
        <a:p>
          <a:endParaRPr lang="sl-SI"/>
        </a:p>
      </dgm:t>
    </dgm:pt>
    <dgm:pt modelId="{1F97F64A-80D4-4B88-BCF5-690269501867}">
      <dgm:prSet phldrT="[besedilo]"/>
      <dgm:spPr>
        <a:solidFill>
          <a:schemeClr val="bg2"/>
        </a:solidFill>
      </dgm:spPr>
      <dgm:t>
        <a:bodyPr/>
        <a:lstStyle/>
        <a:p>
          <a:r>
            <a:rPr lang="sl-SI" dirty="0"/>
            <a:t>znanje</a:t>
          </a:r>
        </a:p>
      </dgm:t>
    </dgm:pt>
    <dgm:pt modelId="{C778D105-8DA9-4274-92D8-5723D1A5AA63}" type="parTrans" cxnId="{CF9226D0-4E4D-468A-9DE3-82FAE85B0AE0}">
      <dgm:prSet/>
      <dgm:spPr/>
      <dgm:t>
        <a:bodyPr/>
        <a:lstStyle/>
        <a:p>
          <a:endParaRPr lang="sl-SI"/>
        </a:p>
      </dgm:t>
    </dgm:pt>
    <dgm:pt modelId="{4BDDC285-2CF3-44A0-9433-EE6F4DDE6531}" type="sibTrans" cxnId="{CF9226D0-4E4D-468A-9DE3-82FAE85B0AE0}">
      <dgm:prSet/>
      <dgm:spPr/>
      <dgm:t>
        <a:bodyPr/>
        <a:lstStyle/>
        <a:p>
          <a:endParaRPr lang="sl-SI"/>
        </a:p>
      </dgm:t>
    </dgm:pt>
    <dgm:pt modelId="{816B44A2-F7D8-4D8A-A3EF-2BA95D79CEAF}">
      <dgm:prSet phldrT="[besedilo]"/>
      <dgm:spPr>
        <a:solidFill>
          <a:srgbClr val="0066CC"/>
        </a:solidFill>
      </dgm:spPr>
      <dgm:t>
        <a:bodyPr/>
        <a:lstStyle/>
        <a:p>
          <a:r>
            <a:rPr lang="sl-SI" dirty="0"/>
            <a:t>informacija</a:t>
          </a:r>
        </a:p>
      </dgm:t>
    </dgm:pt>
    <dgm:pt modelId="{EF54C3D4-72A3-48F8-A165-BBBDD0611824}" type="parTrans" cxnId="{3AF205CB-968A-467A-B3C1-EA70846AF653}">
      <dgm:prSet/>
      <dgm:spPr/>
      <dgm:t>
        <a:bodyPr/>
        <a:lstStyle/>
        <a:p>
          <a:endParaRPr lang="sl-SI"/>
        </a:p>
      </dgm:t>
    </dgm:pt>
    <dgm:pt modelId="{069560AF-D43D-4B14-A4AA-3FEFDE124CDC}" type="sibTrans" cxnId="{3AF205CB-968A-467A-B3C1-EA70846AF653}">
      <dgm:prSet/>
      <dgm:spPr/>
      <dgm:t>
        <a:bodyPr/>
        <a:lstStyle/>
        <a:p>
          <a:endParaRPr lang="sl-SI"/>
        </a:p>
      </dgm:t>
    </dgm:pt>
    <dgm:pt modelId="{66E3EC7A-5FE4-4E30-9D8B-F73BA6838BD1}">
      <dgm:prSet phldrT="[besedilo]"/>
      <dgm:spPr/>
      <dgm:t>
        <a:bodyPr/>
        <a:lstStyle/>
        <a:p>
          <a:r>
            <a:rPr lang="sl-SI"/>
            <a:t>podatki</a:t>
          </a:r>
          <a:endParaRPr lang="sl-SI" dirty="0"/>
        </a:p>
      </dgm:t>
    </dgm:pt>
    <dgm:pt modelId="{03362BCA-80A3-4448-8CE6-D8A3498E4460}" type="parTrans" cxnId="{BA1BE1AC-60B7-40B9-9598-47DC280C812F}">
      <dgm:prSet/>
      <dgm:spPr/>
      <dgm:t>
        <a:bodyPr/>
        <a:lstStyle/>
        <a:p>
          <a:endParaRPr lang="sl-SI"/>
        </a:p>
      </dgm:t>
    </dgm:pt>
    <dgm:pt modelId="{2126D628-C856-44A1-8B8B-BC5E6B7ACB18}" type="sibTrans" cxnId="{BA1BE1AC-60B7-40B9-9598-47DC280C812F}">
      <dgm:prSet/>
      <dgm:spPr/>
      <dgm:t>
        <a:bodyPr/>
        <a:lstStyle/>
        <a:p>
          <a:endParaRPr lang="sl-SI"/>
        </a:p>
      </dgm:t>
    </dgm:pt>
    <dgm:pt modelId="{F7EF8EEE-02C7-401A-A393-5B41AA0BE3F5}" type="pres">
      <dgm:prSet presAssocID="{A4E3AFAD-2AFA-42D0-8019-2818BD367A4C}" presName="Name0" presStyleCnt="0">
        <dgm:presLayoutVars>
          <dgm:dir/>
          <dgm:animLvl val="lvl"/>
          <dgm:resizeHandles val="exact"/>
        </dgm:presLayoutVars>
      </dgm:prSet>
      <dgm:spPr/>
    </dgm:pt>
    <dgm:pt modelId="{37277E4F-6422-4811-90E4-2CBF75E9284C}" type="pres">
      <dgm:prSet presAssocID="{244AEBA0-5FCE-4085-9B82-AA30A2CF1E6C}" presName="Name8" presStyleCnt="0"/>
      <dgm:spPr/>
    </dgm:pt>
    <dgm:pt modelId="{5151EBBD-8609-4FF2-B925-5BC4096AF466}" type="pres">
      <dgm:prSet presAssocID="{244AEBA0-5FCE-4085-9B82-AA30A2CF1E6C}" presName="level" presStyleLbl="node1" presStyleIdx="0" presStyleCnt="4">
        <dgm:presLayoutVars>
          <dgm:chMax val="1"/>
          <dgm:bulletEnabled val="1"/>
        </dgm:presLayoutVars>
      </dgm:prSet>
      <dgm:spPr/>
    </dgm:pt>
    <dgm:pt modelId="{62EFFB59-3FF9-4074-B0E7-4625509D2EB7}" type="pres">
      <dgm:prSet presAssocID="{244AEBA0-5FCE-4085-9B82-AA30A2CF1E6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349A670-EBDC-489B-B145-C3EFFB283F10}" type="pres">
      <dgm:prSet presAssocID="{1F97F64A-80D4-4B88-BCF5-690269501867}" presName="Name8" presStyleCnt="0"/>
      <dgm:spPr/>
    </dgm:pt>
    <dgm:pt modelId="{D8FDDE53-C4EC-4551-8F01-46C66A76035F}" type="pres">
      <dgm:prSet presAssocID="{1F97F64A-80D4-4B88-BCF5-690269501867}" presName="level" presStyleLbl="node1" presStyleIdx="1" presStyleCnt="4">
        <dgm:presLayoutVars>
          <dgm:chMax val="1"/>
          <dgm:bulletEnabled val="1"/>
        </dgm:presLayoutVars>
      </dgm:prSet>
      <dgm:spPr/>
    </dgm:pt>
    <dgm:pt modelId="{321A0B44-1877-4BD3-8918-1EFB419AEA6A}" type="pres">
      <dgm:prSet presAssocID="{1F97F64A-80D4-4B88-BCF5-69026950186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9E56AC-DAC9-4191-B2D8-386C485B7857}" type="pres">
      <dgm:prSet presAssocID="{816B44A2-F7D8-4D8A-A3EF-2BA95D79CEAF}" presName="Name8" presStyleCnt="0"/>
      <dgm:spPr/>
    </dgm:pt>
    <dgm:pt modelId="{C29A5999-93F0-45F4-9D5E-EF02A43C0907}" type="pres">
      <dgm:prSet presAssocID="{816B44A2-F7D8-4D8A-A3EF-2BA95D79CEAF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69C996-E426-4DAC-AA5B-3A2F63E06209}" type="pres">
      <dgm:prSet presAssocID="{816B44A2-F7D8-4D8A-A3EF-2BA95D79CEA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2E63486-E6D5-415D-A20A-E4304A581C48}" type="pres">
      <dgm:prSet presAssocID="{66E3EC7A-5FE4-4E30-9D8B-F73BA6838BD1}" presName="Name8" presStyleCnt="0"/>
      <dgm:spPr/>
    </dgm:pt>
    <dgm:pt modelId="{70306FD5-8E48-452E-800B-2B56B9F6CD82}" type="pres">
      <dgm:prSet presAssocID="{66E3EC7A-5FE4-4E30-9D8B-F73BA6838BD1}" presName="level" presStyleLbl="node1" presStyleIdx="3" presStyleCnt="4">
        <dgm:presLayoutVars>
          <dgm:chMax val="1"/>
          <dgm:bulletEnabled val="1"/>
        </dgm:presLayoutVars>
      </dgm:prSet>
      <dgm:spPr/>
    </dgm:pt>
    <dgm:pt modelId="{0519DB91-E44F-43D9-80C8-2CC15973A879}" type="pres">
      <dgm:prSet presAssocID="{66E3EC7A-5FE4-4E30-9D8B-F73BA6838BD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BFA5419-1B91-44FD-ABD5-1520E9F5BC29}" type="presOf" srcId="{816B44A2-F7D8-4D8A-A3EF-2BA95D79CEAF}" destId="{C29A5999-93F0-45F4-9D5E-EF02A43C0907}" srcOrd="0" destOrd="0" presId="urn:microsoft.com/office/officeart/2005/8/layout/pyramid1"/>
    <dgm:cxn modelId="{522ADB42-1F38-42E5-828C-13D55C383953}" type="presOf" srcId="{66E3EC7A-5FE4-4E30-9D8B-F73BA6838BD1}" destId="{70306FD5-8E48-452E-800B-2B56B9F6CD82}" srcOrd="0" destOrd="0" presId="urn:microsoft.com/office/officeart/2005/8/layout/pyramid1"/>
    <dgm:cxn modelId="{F77ACE89-6E6C-4241-8021-ABD9A0A13B35}" type="presOf" srcId="{816B44A2-F7D8-4D8A-A3EF-2BA95D79CEAF}" destId="{A269C996-E426-4DAC-AA5B-3A2F63E06209}" srcOrd="1" destOrd="0" presId="urn:microsoft.com/office/officeart/2005/8/layout/pyramid1"/>
    <dgm:cxn modelId="{B714218F-E1BE-4EC5-A3AF-1F224A2FA746}" type="presOf" srcId="{66E3EC7A-5FE4-4E30-9D8B-F73BA6838BD1}" destId="{0519DB91-E44F-43D9-80C8-2CC15973A879}" srcOrd="1" destOrd="0" presId="urn:microsoft.com/office/officeart/2005/8/layout/pyramid1"/>
    <dgm:cxn modelId="{AB3D3D98-05CA-44A4-80D6-D775142F66C3}" type="presOf" srcId="{244AEBA0-5FCE-4085-9B82-AA30A2CF1E6C}" destId="{62EFFB59-3FF9-4074-B0E7-4625509D2EB7}" srcOrd="1" destOrd="0" presId="urn:microsoft.com/office/officeart/2005/8/layout/pyramid1"/>
    <dgm:cxn modelId="{BA1BE1AC-60B7-40B9-9598-47DC280C812F}" srcId="{A4E3AFAD-2AFA-42D0-8019-2818BD367A4C}" destId="{66E3EC7A-5FE4-4E30-9D8B-F73BA6838BD1}" srcOrd="3" destOrd="0" parTransId="{03362BCA-80A3-4448-8CE6-D8A3498E4460}" sibTransId="{2126D628-C856-44A1-8B8B-BC5E6B7ACB18}"/>
    <dgm:cxn modelId="{DC2FA0C5-9948-482B-A099-B3FC73174BB2}" type="presOf" srcId="{244AEBA0-5FCE-4085-9B82-AA30A2CF1E6C}" destId="{5151EBBD-8609-4FF2-B925-5BC4096AF466}" srcOrd="0" destOrd="0" presId="urn:microsoft.com/office/officeart/2005/8/layout/pyramid1"/>
    <dgm:cxn modelId="{3AF205CB-968A-467A-B3C1-EA70846AF653}" srcId="{A4E3AFAD-2AFA-42D0-8019-2818BD367A4C}" destId="{816B44A2-F7D8-4D8A-A3EF-2BA95D79CEAF}" srcOrd="2" destOrd="0" parTransId="{EF54C3D4-72A3-48F8-A165-BBBDD0611824}" sibTransId="{069560AF-D43D-4B14-A4AA-3FEFDE124CDC}"/>
    <dgm:cxn modelId="{CF9226D0-4E4D-468A-9DE3-82FAE85B0AE0}" srcId="{A4E3AFAD-2AFA-42D0-8019-2818BD367A4C}" destId="{1F97F64A-80D4-4B88-BCF5-690269501867}" srcOrd="1" destOrd="0" parTransId="{C778D105-8DA9-4274-92D8-5723D1A5AA63}" sibTransId="{4BDDC285-2CF3-44A0-9433-EE6F4DDE6531}"/>
    <dgm:cxn modelId="{05B31ED1-5566-4C48-8FD4-EC95F362F4AC}" type="presOf" srcId="{1F97F64A-80D4-4B88-BCF5-690269501867}" destId="{D8FDDE53-C4EC-4551-8F01-46C66A76035F}" srcOrd="0" destOrd="0" presId="urn:microsoft.com/office/officeart/2005/8/layout/pyramid1"/>
    <dgm:cxn modelId="{1A20EADA-8B06-489C-B929-1D8FF6EE7A00}" type="presOf" srcId="{A4E3AFAD-2AFA-42D0-8019-2818BD367A4C}" destId="{F7EF8EEE-02C7-401A-A393-5B41AA0BE3F5}" srcOrd="0" destOrd="0" presId="urn:microsoft.com/office/officeart/2005/8/layout/pyramid1"/>
    <dgm:cxn modelId="{DA8E6BDD-FC6B-4B2A-82A5-6C42B2C8A3E4}" type="presOf" srcId="{1F97F64A-80D4-4B88-BCF5-690269501867}" destId="{321A0B44-1877-4BD3-8918-1EFB419AEA6A}" srcOrd="1" destOrd="0" presId="urn:microsoft.com/office/officeart/2005/8/layout/pyramid1"/>
    <dgm:cxn modelId="{F2D977F4-6DA7-4E36-8E7C-EDEC8A23A93D}" srcId="{A4E3AFAD-2AFA-42D0-8019-2818BD367A4C}" destId="{244AEBA0-5FCE-4085-9B82-AA30A2CF1E6C}" srcOrd="0" destOrd="0" parTransId="{DA78E269-AA5F-42FE-92B9-91A81313EAB4}" sibTransId="{0A7DDCB0-663C-44DC-A263-7B9A73DF1847}"/>
    <dgm:cxn modelId="{7BDCC548-05C6-4C87-ABA4-160EE932C3AC}" type="presParOf" srcId="{F7EF8EEE-02C7-401A-A393-5B41AA0BE3F5}" destId="{37277E4F-6422-4811-90E4-2CBF75E9284C}" srcOrd="0" destOrd="0" presId="urn:microsoft.com/office/officeart/2005/8/layout/pyramid1"/>
    <dgm:cxn modelId="{82B5C062-1547-4122-9EF6-42A85BA5BC2F}" type="presParOf" srcId="{37277E4F-6422-4811-90E4-2CBF75E9284C}" destId="{5151EBBD-8609-4FF2-B925-5BC4096AF466}" srcOrd="0" destOrd="0" presId="urn:microsoft.com/office/officeart/2005/8/layout/pyramid1"/>
    <dgm:cxn modelId="{448B475E-5506-468B-9F80-BE3AE25F94FD}" type="presParOf" srcId="{37277E4F-6422-4811-90E4-2CBF75E9284C}" destId="{62EFFB59-3FF9-4074-B0E7-4625509D2EB7}" srcOrd="1" destOrd="0" presId="urn:microsoft.com/office/officeart/2005/8/layout/pyramid1"/>
    <dgm:cxn modelId="{1473E31F-5954-4830-AFF5-2594EC3313CB}" type="presParOf" srcId="{F7EF8EEE-02C7-401A-A393-5B41AA0BE3F5}" destId="{6349A670-EBDC-489B-B145-C3EFFB283F10}" srcOrd="1" destOrd="0" presId="urn:microsoft.com/office/officeart/2005/8/layout/pyramid1"/>
    <dgm:cxn modelId="{60F41D2F-BAF4-42BE-B997-0C4333CCB167}" type="presParOf" srcId="{6349A670-EBDC-489B-B145-C3EFFB283F10}" destId="{D8FDDE53-C4EC-4551-8F01-46C66A76035F}" srcOrd="0" destOrd="0" presId="urn:microsoft.com/office/officeart/2005/8/layout/pyramid1"/>
    <dgm:cxn modelId="{56333A29-3E0A-4FC7-A68A-8418C5AAD836}" type="presParOf" srcId="{6349A670-EBDC-489B-B145-C3EFFB283F10}" destId="{321A0B44-1877-4BD3-8918-1EFB419AEA6A}" srcOrd="1" destOrd="0" presId="urn:microsoft.com/office/officeart/2005/8/layout/pyramid1"/>
    <dgm:cxn modelId="{D83F53A2-7B86-4542-AAC7-ED4EBEEABE5A}" type="presParOf" srcId="{F7EF8EEE-02C7-401A-A393-5B41AA0BE3F5}" destId="{1E9E56AC-DAC9-4191-B2D8-386C485B7857}" srcOrd="2" destOrd="0" presId="urn:microsoft.com/office/officeart/2005/8/layout/pyramid1"/>
    <dgm:cxn modelId="{E38D1C64-90B5-481E-B15C-70A4053EF86F}" type="presParOf" srcId="{1E9E56AC-DAC9-4191-B2D8-386C485B7857}" destId="{C29A5999-93F0-45F4-9D5E-EF02A43C0907}" srcOrd="0" destOrd="0" presId="urn:microsoft.com/office/officeart/2005/8/layout/pyramid1"/>
    <dgm:cxn modelId="{86DA5670-E717-464E-B35E-89F20144E621}" type="presParOf" srcId="{1E9E56AC-DAC9-4191-B2D8-386C485B7857}" destId="{A269C996-E426-4DAC-AA5B-3A2F63E06209}" srcOrd="1" destOrd="0" presId="urn:microsoft.com/office/officeart/2005/8/layout/pyramid1"/>
    <dgm:cxn modelId="{78B0BD86-A296-4349-B6AD-B55110CF93B9}" type="presParOf" srcId="{F7EF8EEE-02C7-401A-A393-5B41AA0BE3F5}" destId="{E2E63486-E6D5-415D-A20A-E4304A581C48}" srcOrd="3" destOrd="0" presId="urn:microsoft.com/office/officeart/2005/8/layout/pyramid1"/>
    <dgm:cxn modelId="{FA2C7891-A5DA-4B6F-9521-89209ACF8177}" type="presParOf" srcId="{E2E63486-E6D5-415D-A20A-E4304A581C48}" destId="{70306FD5-8E48-452E-800B-2B56B9F6CD82}" srcOrd="0" destOrd="0" presId="urn:microsoft.com/office/officeart/2005/8/layout/pyramid1"/>
    <dgm:cxn modelId="{086E975D-7B1B-4971-B447-D5F06F971F75}" type="presParOf" srcId="{E2E63486-E6D5-415D-A20A-E4304A581C48}" destId="{0519DB91-E44F-43D9-80C8-2CC15973A87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CD724-B7B3-4F42-BFE0-3AC5A4BA54E9}">
      <dsp:nvSpPr>
        <dsp:cNvPr id="0" name=""/>
        <dsp:cNvSpPr/>
      </dsp:nvSpPr>
      <dsp:spPr>
        <a:xfrm>
          <a:off x="2592000" y="1190"/>
          <a:ext cx="3888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sl-SI" sz="4800" kern="1200" dirty="0"/>
            <a:t>38,3°</a:t>
          </a:r>
          <a:endParaRPr lang="sl-SI" sz="4800" kern="1200" dirty="0"/>
        </a:p>
      </dsp:txBody>
      <dsp:txXfrm>
        <a:off x="2592000" y="119260"/>
        <a:ext cx="3533789" cy="708422"/>
      </dsp:txXfrm>
    </dsp:sp>
    <dsp:sp modelId="{AEEEA9EB-FF65-43B8-A4A9-D7BBB422E877}">
      <dsp:nvSpPr>
        <dsp:cNvPr id="0" name=""/>
        <dsp:cNvSpPr/>
      </dsp:nvSpPr>
      <dsp:spPr>
        <a:xfrm>
          <a:off x="0" y="1190"/>
          <a:ext cx="2592000" cy="944562"/>
        </a:xfrm>
        <a:prstGeom prst="round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 err="1">
              <a:solidFill>
                <a:schemeClr val="tx1"/>
              </a:solidFill>
            </a:rPr>
            <a:t>merimo</a:t>
          </a:r>
          <a:r>
            <a:rPr lang="it-IT" sz="2100" kern="1200" dirty="0">
              <a:solidFill>
                <a:schemeClr val="tx1"/>
              </a:solidFill>
            </a:rPr>
            <a:t> </a:t>
          </a:r>
          <a:r>
            <a:rPr lang="it-IT" sz="2100" kern="1200" dirty="0" err="1">
              <a:solidFill>
                <a:schemeClr val="tx1"/>
              </a:solidFill>
            </a:rPr>
            <a:t>temperaturo</a:t>
          </a:r>
          <a:r>
            <a:rPr lang="it-IT" sz="2100" kern="1200" dirty="0">
              <a:solidFill>
                <a:schemeClr val="tx1"/>
              </a:solidFill>
            </a:rPr>
            <a:t> </a:t>
          </a:r>
          <a:r>
            <a:rPr lang="it-IT" sz="2100" kern="1200" dirty="0" err="1">
              <a:solidFill>
                <a:schemeClr val="tx1"/>
              </a:solidFill>
            </a:rPr>
            <a:t>zraka</a:t>
          </a:r>
          <a:endParaRPr lang="sl-SI" sz="2100" kern="1200" dirty="0">
            <a:solidFill>
              <a:schemeClr val="tx1"/>
            </a:solidFill>
          </a:endParaRPr>
        </a:p>
      </dsp:txBody>
      <dsp:txXfrm>
        <a:off x="46110" y="47300"/>
        <a:ext cx="2499780" cy="852342"/>
      </dsp:txXfrm>
    </dsp:sp>
    <dsp:sp modelId="{5FF716B5-E336-4A28-8F9A-A64B21E859C7}">
      <dsp:nvSpPr>
        <dsp:cNvPr id="0" name=""/>
        <dsp:cNvSpPr/>
      </dsp:nvSpPr>
      <dsp:spPr>
        <a:xfrm>
          <a:off x="2592000" y="1040209"/>
          <a:ext cx="3888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sl-SI" sz="4800" kern="1200" dirty="0"/>
            <a:t>38,3° </a:t>
          </a:r>
          <a:endParaRPr lang="sl-SI" sz="4800" kern="1200" dirty="0"/>
        </a:p>
      </dsp:txBody>
      <dsp:txXfrm>
        <a:off x="2592000" y="1158279"/>
        <a:ext cx="3533789" cy="708422"/>
      </dsp:txXfrm>
    </dsp:sp>
    <dsp:sp modelId="{6D489197-0760-4CC7-B02E-8AAB235EB1ED}">
      <dsp:nvSpPr>
        <dsp:cNvPr id="0" name=""/>
        <dsp:cNvSpPr/>
      </dsp:nvSpPr>
      <dsp:spPr>
        <a:xfrm>
          <a:off x="0" y="1040209"/>
          <a:ext cx="2592000" cy="944562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 err="1">
              <a:solidFill>
                <a:schemeClr val="tx1"/>
              </a:solidFill>
            </a:rPr>
            <a:t>merimo</a:t>
          </a:r>
          <a:r>
            <a:rPr lang="it-IT" sz="2100" kern="1200" dirty="0">
              <a:solidFill>
                <a:schemeClr val="tx1"/>
              </a:solidFill>
            </a:rPr>
            <a:t> </a:t>
          </a:r>
          <a:r>
            <a:rPr lang="it-IT" sz="2100" kern="1200" dirty="0" err="1">
              <a:solidFill>
                <a:schemeClr val="tx1"/>
              </a:solidFill>
            </a:rPr>
            <a:t>temperaturo</a:t>
          </a:r>
          <a:r>
            <a:rPr lang="it-IT" sz="2100" kern="1200" dirty="0">
              <a:solidFill>
                <a:schemeClr val="tx1"/>
              </a:solidFill>
            </a:rPr>
            <a:t> </a:t>
          </a:r>
          <a:r>
            <a:rPr lang="sl-SI" sz="2100" kern="1200" dirty="0">
              <a:solidFill>
                <a:schemeClr val="tx1"/>
              </a:solidFill>
            </a:rPr>
            <a:t>pacienta</a:t>
          </a:r>
        </a:p>
      </dsp:txBody>
      <dsp:txXfrm>
        <a:off x="46110" y="1086319"/>
        <a:ext cx="2499780" cy="852342"/>
      </dsp:txXfrm>
    </dsp:sp>
    <dsp:sp modelId="{0F66A044-6FEE-42F9-8466-363152D01A1E}">
      <dsp:nvSpPr>
        <dsp:cNvPr id="0" name=""/>
        <dsp:cNvSpPr/>
      </dsp:nvSpPr>
      <dsp:spPr>
        <a:xfrm>
          <a:off x="2592000" y="2079228"/>
          <a:ext cx="3888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altLang="sl-SI" sz="4800" kern="1200" dirty="0"/>
            <a:t>38,3° </a:t>
          </a:r>
          <a:endParaRPr lang="sl-SI" sz="4800" kern="1200" dirty="0"/>
        </a:p>
      </dsp:txBody>
      <dsp:txXfrm>
        <a:off x="2592000" y="2197298"/>
        <a:ext cx="3533789" cy="708422"/>
      </dsp:txXfrm>
    </dsp:sp>
    <dsp:sp modelId="{67C6AFBA-B79C-4EA2-B3B1-44B3C8ADF92C}">
      <dsp:nvSpPr>
        <dsp:cNvPr id="0" name=""/>
        <dsp:cNvSpPr/>
      </dsp:nvSpPr>
      <dsp:spPr>
        <a:xfrm>
          <a:off x="0" y="2079228"/>
          <a:ext cx="2592000" cy="944562"/>
        </a:xfrm>
        <a:prstGeom prst="round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>
              <a:solidFill>
                <a:schemeClr val="tx1"/>
              </a:solidFill>
            </a:rPr>
            <a:t>merimo geografsko širino</a:t>
          </a:r>
        </a:p>
      </dsp:txBody>
      <dsp:txXfrm>
        <a:off x="46110" y="2125338"/>
        <a:ext cx="2499780" cy="852342"/>
      </dsp:txXfrm>
    </dsp:sp>
    <dsp:sp modelId="{8EFB79DE-BB4C-4A37-89CC-97AF34721CA1}">
      <dsp:nvSpPr>
        <dsp:cNvPr id="0" name=""/>
        <dsp:cNvSpPr/>
      </dsp:nvSpPr>
      <dsp:spPr>
        <a:xfrm>
          <a:off x="2592000" y="3118246"/>
          <a:ext cx="38880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4800" kern="1200" dirty="0"/>
            <a:t>?</a:t>
          </a:r>
        </a:p>
      </dsp:txBody>
      <dsp:txXfrm>
        <a:off x="2592000" y="3236316"/>
        <a:ext cx="3533789" cy="708422"/>
      </dsp:txXfrm>
    </dsp:sp>
    <dsp:sp modelId="{BB5D61CC-9149-43B4-AA6C-8FC3E16AD06D}">
      <dsp:nvSpPr>
        <dsp:cNvPr id="0" name=""/>
        <dsp:cNvSpPr/>
      </dsp:nvSpPr>
      <dsp:spPr>
        <a:xfrm>
          <a:off x="0" y="3118246"/>
          <a:ext cx="2592000" cy="9445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sl-SI" sz="2100" kern="1200" dirty="0" err="1"/>
            <a:t>predznanje</a:t>
          </a:r>
          <a:r>
            <a:rPr lang="sl-SI" sz="2100" kern="1200" dirty="0"/>
            <a:t>?</a:t>
          </a:r>
        </a:p>
      </dsp:txBody>
      <dsp:txXfrm>
        <a:off x="46110" y="3164356"/>
        <a:ext cx="2499780" cy="852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1EBBD-8609-4FF2-B925-5BC4096AF466}">
      <dsp:nvSpPr>
        <dsp:cNvPr id="0" name=""/>
        <dsp:cNvSpPr/>
      </dsp:nvSpPr>
      <dsp:spPr>
        <a:xfrm>
          <a:off x="2286000" y="0"/>
          <a:ext cx="1524000" cy="1016000"/>
        </a:xfrm>
        <a:prstGeom prst="trapezoid">
          <a:avLst>
            <a:gd name="adj" fmla="val 75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dirty="0"/>
            <a:t>modrost</a:t>
          </a:r>
        </a:p>
      </dsp:txBody>
      <dsp:txXfrm>
        <a:off x="2286000" y="0"/>
        <a:ext cx="1524000" cy="1016000"/>
      </dsp:txXfrm>
    </dsp:sp>
    <dsp:sp modelId="{D8FDDE53-C4EC-4551-8F01-46C66A76035F}">
      <dsp:nvSpPr>
        <dsp:cNvPr id="0" name=""/>
        <dsp:cNvSpPr/>
      </dsp:nvSpPr>
      <dsp:spPr>
        <a:xfrm>
          <a:off x="1524000" y="1015999"/>
          <a:ext cx="3048000" cy="1016000"/>
        </a:xfrm>
        <a:prstGeom prst="trapezoid">
          <a:avLst>
            <a:gd name="adj" fmla="val 75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dirty="0"/>
            <a:t>znanje</a:t>
          </a:r>
        </a:p>
      </dsp:txBody>
      <dsp:txXfrm>
        <a:off x="2057400" y="1015999"/>
        <a:ext cx="1981200" cy="1016000"/>
      </dsp:txXfrm>
    </dsp:sp>
    <dsp:sp modelId="{C29A5999-93F0-45F4-9D5E-EF02A43C0907}">
      <dsp:nvSpPr>
        <dsp:cNvPr id="0" name=""/>
        <dsp:cNvSpPr/>
      </dsp:nvSpPr>
      <dsp:spPr>
        <a:xfrm>
          <a:off x="762000" y="2031999"/>
          <a:ext cx="4572000" cy="1016000"/>
        </a:xfrm>
        <a:prstGeom prst="trapezoid">
          <a:avLst>
            <a:gd name="adj" fmla="val 75000"/>
          </a:avLst>
        </a:prstGeom>
        <a:solidFill>
          <a:srgbClr val="00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dirty="0"/>
            <a:t>informacija</a:t>
          </a:r>
        </a:p>
      </dsp:txBody>
      <dsp:txXfrm>
        <a:off x="1562100" y="2031999"/>
        <a:ext cx="2971800" cy="1016000"/>
      </dsp:txXfrm>
    </dsp:sp>
    <dsp:sp modelId="{70306FD5-8E48-452E-800B-2B56B9F6CD82}">
      <dsp:nvSpPr>
        <dsp:cNvPr id="0" name=""/>
        <dsp:cNvSpPr/>
      </dsp:nvSpPr>
      <dsp:spPr>
        <a:xfrm>
          <a:off x="0" y="3047999"/>
          <a:ext cx="6096000" cy="1016000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podatki</a:t>
          </a:r>
          <a:endParaRPr lang="sl-SI" sz="3200" kern="1200" dirty="0"/>
        </a:p>
      </dsp:txBody>
      <dsp:txXfrm>
        <a:off x="1066799" y="3047999"/>
        <a:ext cx="3962400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15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150" y="9430306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488334-4CE4-4CA4-BB7A-9454950ED3D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95601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4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9599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Ograda opomb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/>
          </a:p>
        </p:txBody>
      </p:sp>
      <p:sp>
        <p:nvSpPr>
          <p:cNvPr id="14340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197E4C8-7AFD-4C51-964C-5B2B404A64E0}" type="slidenum">
              <a:rPr kumimoji="0" lang="sl-SI" altLang="sl-SI" smtClean="0"/>
              <a:pPr>
                <a:spcBef>
                  <a:spcPct val="0"/>
                </a:spcBef>
              </a:pPr>
              <a:t>1</a:t>
            </a:fld>
            <a:endParaRPr kumimoji="0" lang="sl-SI" altLang="sl-SI"/>
          </a:p>
        </p:txBody>
      </p:sp>
    </p:spTree>
    <p:extLst>
      <p:ext uri="{BB962C8B-B14F-4D97-AF65-F5344CB8AC3E}">
        <p14:creationId xmlns:p14="http://schemas.microsoft.com/office/powerpoint/2010/main" val="4137630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114753F5-E1A3-4283-A3C5-AF1907554F3D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17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20527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27416582-6113-4302-AD99-892028C7941A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19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117141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F3E6F274-226D-4750-A567-863CED47FB13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22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864237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B5F680D0-0358-430E-AA13-493E1FD3CB6F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30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03888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52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2873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53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97498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54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9696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55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3518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61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70977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63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05962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03CFB-5A5A-40D3-ABEA-92EFF87C7759}" type="slidenum">
              <a:rPr kumimoji="0" lang="sl-SI" altLang="sl-S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l-SI" alt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09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F4C7CB-C7E4-4C15-A661-2F02D0F52A82}" type="slidenum">
              <a:rPr kumimoji="0" lang="sl-SI" altLang="sl-SI" smtClean="0"/>
              <a:pPr>
                <a:spcBef>
                  <a:spcPct val="0"/>
                </a:spcBef>
              </a:pPr>
              <a:t>67</a:t>
            </a:fld>
            <a:endParaRPr kumimoji="0" lang="sl-SI" altLang="sl-SI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44368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F4C7CB-C7E4-4C15-A661-2F02D0F52A82}" type="slidenum">
              <a:rPr kumimoji="0" lang="sl-SI" altLang="sl-SI" smtClean="0"/>
              <a:pPr>
                <a:spcBef>
                  <a:spcPct val="0"/>
                </a:spcBef>
              </a:pPr>
              <a:t>68</a:t>
            </a:fld>
            <a:endParaRPr kumimoji="0" lang="sl-SI" altLang="sl-SI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34424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C394FC-4217-453C-855B-91A2919839D9}" type="slidenum">
              <a:rPr kumimoji="0" lang="sl-SI" altLang="sl-SI" smtClean="0"/>
              <a:pPr>
                <a:spcBef>
                  <a:spcPct val="0"/>
                </a:spcBef>
              </a:pPr>
              <a:t>78</a:t>
            </a:fld>
            <a:endParaRPr kumimoji="0" lang="sl-SI" altLang="sl-SI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38413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C394FC-4217-453C-855B-91A2919839D9}" type="slidenum">
              <a:rPr kumimoji="0" lang="sl-SI" altLang="sl-SI" smtClean="0"/>
              <a:pPr>
                <a:spcBef>
                  <a:spcPct val="0"/>
                </a:spcBef>
              </a:pPr>
              <a:t>79</a:t>
            </a:fld>
            <a:endParaRPr kumimoji="0" lang="sl-SI" altLang="sl-SI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78107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89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163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F6F31A3B-17ED-4123-8A29-33513947B77F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6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7849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9152CEB1-0692-4D12-A774-958201B738B3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7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939420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9152CEB1-0692-4D12-A774-958201B738B3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8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27882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9152CEB1-0692-4D12-A774-958201B738B3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9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17134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703CFB-5A5A-40D3-ABEA-92EFF87C7759}" type="slidenum">
              <a:rPr lang="sl-SI" altLang="sl-SI"/>
              <a:pPr>
                <a:defRPr/>
              </a:pPr>
              <a:t>11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42999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F36B0DE1-09EB-42C1-A1DF-5C37F3C767BD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15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83892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300"/>
              </a:spcBef>
              <a:buFont typeface="Tahoma" panose="020B0604030504040204" pitchFamily="34" charset="0"/>
              <a:buChar char="•"/>
            </a:pPr>
            <a:fld id="{F36B0DE1-09EB-42C1-A1DF-5C37F3C767BD}" type="slidenum">
              <a:rPr lang="en-GB" altLang="sl-SI" smtClean="0">
                <a:latin typeface="Tahoma" panose="020B0604030504040204" pitchFamily="34" charset="0"/>
              </a:rPr>
              <a:pPr>
                <a:spcBef>
                  <a:spcPts val="300"/>
                </a:spcBef>
                <a:buFont typeface="Tahoma" panose="020B0604030504040204" pitchFamily="34" charset="0"/>
                <a:buChar char="•"/>
              </a:pPr>
              <a:t>16</a:t>
            </a:fld>
            <a:endParaRPr lang="en-GB" altLang="sl-SI">
              <a:latin typeface="Tahoma" panose="020B0604030504040204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9000" y="4664075"/>
            <a:ext cx="4891088" cy="377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10788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Elipsa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7" name="Ograda no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Ograda številke diapoz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DD67-297C-46A3-9C34-726F1EB9D5F0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93828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90A7F-A0F3-4172-83D3-E37784A0E09E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1241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B5DDF-38DF-4AA3-9074-CB0D4D6D4402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38504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tabele 2"/>
          <p:cNvSpPr>
            <a:spLocks noGrp="1"/>
          </p:cNvSpPr>
          <p:nvPr>
            <p:ph type="tbl" idx="1"/>
          </p:nvPr>
        </p:nvSpPr>
        <p:spPr>
          <a:xfrm>
            <a:off x="228600" y="990600"/>
            <a:ext cx="8229600" cy="5105400"/>
          </a:xfrm>
        </p:spPr>
        <p:txBody>
          <a:bodyPr>
            <a:normAutofit/>
          </a:bodyPr>
          <a:lstStyle/>
          <a:p>
            <a:pPr lvl="0"/>
            <a:endParaRPr lang="sl-SI" noProof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3124200" y="658177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7010400" y="658177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C818-7215-4F88-8965-95B55C49C25F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679546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slov, besedilo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4038600" cy="5105400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419600" y="990600"/>
            <a:ext cx="4038600" cy="5105400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3124200" y="6581775"/>
            <a:ext cx="28956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7010400" y="6581775"/>
            <a:ext cx="2133600" cy="136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1FB33-6962-4B82-933E-833293964FAC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37414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762000" y="1066800"/>
            <a:ext cx="7554416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8" name="Ograda datuma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Ograda noge 5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493962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TEMELJNI POJMI</a:t>
            </a:r>
          </a:p>
        </p:txBody>
      </p:sp>
      <p:sp>
        <p:nvSpPr>
          <p:cNvPr id="10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A9896-7A93-4BA1-8E29-F4CEA682147C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838200" y="4887665"/>
            <a:ext cx="8140992" cy="864096"/>
          </a:xfrm>
        </p:spPr>
        <p:txBody>
          <a:bodyPr anchor="t">
            <a:noAutofit/>
          </a:bodyPr>
          <a:lstStyle>
            <a:lvl1pPr algn="l">
              <a:lnSpc>
                <a:spcPts val="4500"/>
              </a:lnSpc>
              <a:buNone/>
              <a:defRPr sz="4400" b="1" cap="all">
                <a:solidFill>
                  <a:srgbClr val="CC0000"/>
                </a:solidFill>
              </a:defRPr>
            </a:lvl1pPr>
            <a:extLst/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66800"/>
            <a:ext cx="7370763" cy="3586163"/>
          </a:xfrm>
          <a:solidFill>
            <a:schemeClr val="bg2"/>
          </a:solidFill>
        </p:spPr>
        <p:txBody>
          <a:bodyPr/>
          <a:lstStyle>
            <a:lvl1pPr marL="425450" indent="-342900">
              <a:buClr>
                <a:schemeClr val="bg1"/>
              </a:buClr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6167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1457A9-825B-4374-9817-7E70138057CE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0030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Pravokotnik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Elipsa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Ograda datuma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590D-596B-4A74-92F8-DB6E95714285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4650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A488-EFC3-4900-AAB9-0A11E156F45B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6044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2D72-BE78-4D67-829E-87293B429C72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49161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datuma 2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EAFBA-692B-43B7-8135-6D77D0DA0936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66383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ravokotnik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grada datuma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156A-42FA-4949-885F-C938C1BE27C8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1257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C345-8A75-4967-A854-697C73855758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460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762000" y="1066800"/>
            <a:ext cx="7554416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73342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Ograda datuma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A9896-7A93-4BA1-8E29-F4CEA682147C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7057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Elipsa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Krof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Pravokotnik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grada naslova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1033" name="Ograda besedila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dirty="0"/>
              <a:t>Uredite sloge besedila matrice</a:t>
            </a:r>
          </a:p>
          <a:p>
            <a:pPr lvl="1"/>
            <a:r>
              <a:rPr lang="sl-SI" altLang="sl-SI" dirty="0"/>
              <a:t>Druga raven</a:t>
            </a:r>
          </a:p>
          <a:p>
            <a:pPr lvl="2"/>
            <a:r>
              <a:rPr lang="sl-SI" altLang="sl-SI" dirty="0"/>
              <a:t>Tretja raven</a:t>
            </a:r>
          </a:p>
          <a:p>
            <a:pPr lvl="3"/>
            <a:r>
              <a:rPr lang="sl-SI" altLang="sl-SI" dirty="0"/>
              <a:t>Četrta raven</a:t>
            </a:r>
          </a:p>
          <a:p>
            <a:pPr lvl="4"/>
            <a:r>
              <a:rPr lang="sl-SI" altLang="sl-SI" dirty="0"/>
              <a:t>Peta raven</a:t>
            </a:r>
            <a:endParaRPr lang="en-US" altLang="sl-SI" dirty="0"/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2" name="Ograda številke diapozitiva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6941396-09BF-4F04-AA87-34928EED01C8}" type="slidenum">
              <a:rPr lang="en-US" altLang="sl-SI" smtClean="0"/>
              <a:pPr>
                <a:defRPr/>
              </a:pPr>
              <a:t>‹#›</a:t>
            </a:fld>
            <a:endParaRPr lang="en-US" altLang="sl-SI" dirty="0"/>
          </a:p>
        </p:txBody>
      </p:sp>
      <p:sp>
        <p:nvSpPr>
          <p:cNvPr id="15" name="Pravokotnik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4" name="Slika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6373380"/>
            <a:ext cx="1332000" cy="359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26" r:id="rId4"/>
    <p:sldLayoutId id="2147484033" r:id="rId5"/>
    <p:sldLayoutId id="2147484027" r:id="rId6"/>
    <p:sldLayoutId id="2147484034" r:id="rId7"/>
    <p:sldLayoutId id="2147484035" r:id="rId8"/>
    <p:sldLayoutId id="2147484036" r:id="rId9"/>
    <p:sldLayoutId id="2147484028" r:id="rId10"/>
    <p:sldLayoutId id="2147484029" r:id="rId11"/>
    <p:sldLayoutId id="2147484037" r:id="rId12"/>
    <p:sldLayoutId id="2147484038" r:id="rId13"/>
    <p:sldLayoutId id="2147484040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313A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26313A"/>
          </a:solidFill>
          <a:latin typeface="Gill Sans MT" panose="020B0502020104020203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rgbClr val="637988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rgbClr val="637988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rgbClr val="637988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80716A"/>
        </a:buClr>
        <a:buFont typeface="Wingdings 2" panose="05020102010507070707" pitchFamily="18" charset="2"/>
        <a:buChar char=""/>
        <a:defRPr sz="2000" kern="1200">
          <a:solidFill>
            <a:srgbClr val="637988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94147C"/>
        </a:buClr>
        <a:buFont typeface="Wingdings 2" panose="05020102010507070707" pitchFamily="18" charset="2"/>
        <a:buChar char=""/>
        <a:defRPr sz="2000" kern="1200">
          <a:solidFill>
            <a:srgbClr val="637988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photos1.blogger.com/img/81/2873/640/005%20krvavec.jpg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p-rs.si/varstvo-osebnih-podatkov/informacijske-tehnologije-in-osebni-podatki/varstvo-osebnih-podatkov-na-internetu/#c1098" TargetMode="External"/><Relationship Id="rId3" Type="http://schemas.openxmlformats.org/officeDocument/2006/relationships/hyperlink" Target="https://www.ip-rs.si/varstvo-osebnih-podatkov/informacijske-tehnologije-in-osebni-podatki/varstvo-osebnih-podatkov-na-internetu/#c411" TargetMode="External"/><Relationship Id="rId7" Type="http://schemas.openxmlformats.org/officeDocument/2006/relationships/hyperlink" Target="https://www.ip-rs.si/varstvo-osebnih-podatkov/informacijske-tehnologije-in-osebni-podatki/varstvo-osebnih-podatkov-na-internetu/#c920" TargetMode="External"/><Relationship Id="rId2" Type="http://schemas.openxmlformats.org/officeDocument/2006/relationships/hyperlink" Target="https://www.ip-rs.si/varstvo-osebnih-podatkov/informacijske-tehnologije-in-osebni-podatki/varstvo-osebnih-podatkov-na-internetu/#c4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p-rs.si/varstvo-osebnih-podatkov/informacijske-tehnologije-in-osebni-podatki/varstvo-osebnih-podatkov-na-internetu/#c793" TargetMode="External"/><Relationship Id="rId5" Type="http://schemas.openxmlformats.org/officeDocument/2006/relationships/hyperlink" Target="https://www.ip-rs.si/varstvo-osebnih-podatkov/informacijske-tehnologije-in-osebni-podatki/varstvo-osebnih-podatkov-na-internetu/#c409" TargetMode="External"/><Relationship Id="rId4" Type="http://schemas.openxmlformats.org/officeDocument/2006/relationships/hyperlink" Target="https://www.ip-rs.si/varstvo-osebnih-podatkov/informacijske-tehnologije-in-osebni-podatki/varstvo-osebnih-podatkov-na-internetu/#c410" TargetMode="External"/><Relationship Id="rId9" Type="http://schemas.openxmlformats.org/officeDocument/2006/relationships/hyperlink" Target="https://www.ip-rs.si/varstvo-osebnih-podatkov/informacijske-tehnologije-in-osebni-podatki/varstvo-osebnih-podatkov-na-internetu/#c1116" TargetMode="Externa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d59O6cfaM0" TargetMode="External"/><Relationship Id="rId2" Type="http://schemas.openxmlformats.org/officeDocument/2006/relationships/hyperlink" Target="https://www.youtube.com/watch?v=7YWTtCsvgvg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cAlVqo9SPM" TargetMode="External"/><Relationship Id="rId2" Type="http://schemas.openxmlformats.org/officeDocument/2006/relationships/hyperlink" Target="https://www.youtube.com/watch?v=MiowXhyZTt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pRLsNTf5_g" TargetMode="Externa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2vHbuGsxx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youtube.com/watch?v=6VmxaaVwmdI" TargetMode="Externa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zJ46YA_RaA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MmwAV1uzJ4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sP5WGv0aQc" TargetMode="External"/><Relationship Id="rId2" Type="http://schemas.openxmlformats.org/officeDocument/2006/relationships/hyperlink" Target="https://www.youtube.com/watch?v=l4sPBKmyWY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4689903"/>
            <a:ext cx="5522339" cy="1033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sl-SI" sz="1800" dirty="0">
                <a:solidFill>
                  <a:srgbClr val="CB342D"/>
                </a:solidFill>
              </a:rPr>
            </a:br>
            <a:r>
              <a:rPr lang="sl-SI" sz="1800" dirty="0">
                <a:solidFill>
                  <a:srgbClr val="CB342D"/>
                </a:solidFill>
              </a:rPr>
              <a:t>predavateljica INGRID KRAGELJ, mag. </a:t>
            </a:r>
            <a:br>
              <a:rPr lang="sl-SI" sz="1800" dirty="0">
                <a:solidFill>
                  <a:srgbClr val="CB342D"/>
                </a:solidFill>
              </a:rPr>
            </a:br>
            <a:r>
              <a:rPr lang="sl-SI" sz="1800" b="0" dirty="0">
                <a:solidFill>
                  <a:schemeClr val="accent5"/>
                </a:solidFill>
              </a:rPr>
              <a:t>ingrid.kragelj@scng.si</a:t>
            </a:r>
            <a:br>
              <a:rPr lang="sl-SI" sz="1800" dirty="0">
                <a:solidFill>
                  <a:srgbClr val="CB342D"/>
                </a:solidFill>
              </a:rPr>
            </a:br>
            <a:endParaRPr lang="sl-SI" sz="1800" dirty="0">
              <a:solidFill>
                <a:srgbClr val="CB342D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75656" y="2362730"/>
            <a:ext cx="6898375" cy="2448271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70000"/>
              </a:lnSpc>
              <a:spcAft>
                <a:spcPts val="0"/>
              </a:spcAft>
              <a:defRPr/>
            </a:pPr>
            <a:r>
              <a:rPr lang="sl-SI" sz="2400" b="1" dirty="0">
                <a:solidFill>
                  <a:srgbClr val="CB342D"/>
                </a:solidFill>
              </a:rPr>
              <a:t>RAI</a:t>
            </a:r>
            <a:r>
              <a:rPr lang="sl-SI" sz="2400" b="1" dirty="0">
                <a:solidFill>
                  <a:srgbClr val="637988"/>
                </a:solidFill>
              </a:rPr>
              <a:t> - RAČUNALNIŠTVO IN INFORMATIKA</a:t>
            </a: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defRPr/>
            </a:pPr>
            <a:r>
              <a:rPr lang="sl-SI" sz="1600" b="1" dirty="0">
                <a:solidFill>
                  <a:srgbClr val="637988"/>
                </a:solidFill>
              </a:rPr>
              <a:t>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17479"/>
            <a:ext cx="1080000" cy="138704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30860"/>
            <a:ext cx="2057143" cy="5554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Človeške predstave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100" y="1447800"/>
            <a:ext cx="7499350" cy="4717504"/>
          </a:xfrm>
        </p:spPr>
        <p:txBody>
          <a:bodyPr>
            <a:normAutofit/>
          </a:bodyPr>
          <a:lstStyle/>
          <a:p>
            <a:r>
              <a:rPr lang="sl-SI" altLang="sl-SI" dirty="0"/>
              <a:t>Opiši smučišče na sliki</a:t>
            </a:r>
          </a:p>
          <a:p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  <a:p>
            <a:endParaRPr lang="sl-SI" altLang="sl-SI" dirty="0"/>
          </a:p>
          <a:p>
            <a:r>
              <a:rPr lang="sl-SI" altLang="sl-SI" dirty="0"/>
              <a:t>Kako lahko to razumemo?</a:t>
            </a:r>
          </a:p>
        </p:txBody>
      </p:sp>
      <p:pic>
        <p:nvPicPr>
          <p:cNvPr id="20484" name="Picture 5" descr="005%20krvave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4428624" cy="332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3355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Kako? </a:t>
            </a:r>
          </a:p>
        </p:txBody>
      </p:sp>
      <p:sp>
        <p:nvSpPr>
          <p:cNvPr id="8" name="Označba mesta vsebine 5"/>
          <p:cNvSpPr txBox="1">
            <a:spLocks noGrp="1"/>
          </p:cNvSpPr>
          <p:nvPr>
            <p:ph idx="1"/>
          </p:nvPr>
        </p:nvSpPr>
        <p:spPr bwMode="auto">
          <a:xfrm>
            <a:off x="1435100" y="1447800"/>
            <a:ext cx="7499350" cy="514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8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4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716A"/>
              </a:buClr>
              <a:buFont typeface="Wingdings 2" panose="05020102010507070707" pitchFamily="18" charset="2"/>
              <a:buChar char=""/>
              <a:defRPr sz="20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4147C"/>
              </a:buClr>
              <a:buFont typeface="Wingdings 2" panose="05020102010507070707" pitchFamily="18" charset="2"/>
              <a:buChar char=""/>
              <a:defRPr sz="20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l-SI" sz="2000" dirty="0"/>
              <a:t>naprava za prestrezanje signalov anten </a:t>
            </a:r>
            <a:r>
              <a:rPr lang="sl-SI" sz="2000" dirty="0" err="1"/>
              <a:t>Wi</a:t>
            </a:r>
            <a:r>
              <a:rPr lang="sl-SI" sz="2000" dirty="0"/>
              <a:t>-Fi na telefonih, tablicah in računalnikih</a:t>
            </a:r>
          </a:p>
          <a:p>
            <a:r>
              <a:rPr lang="sl-SI" sz="2000" dirty="0"/>
              <a:t>uporabniki povezani z njegovim lažnim omrežjem = vmesna postaja </a:t>
            </a:r>
          </a:p>
          <a:p>
            <a:r>
              <a:rPr lang="sl-SI" sz="2000" dirty="0"/>
              <a:t>podatki potujejo skozi </a:t>
            </a:r>
            <a:r>
              <a:rPr lang="sl-SI" sz="2000" dirty="0" err="1"/>
              <a:t>Slotboomov</a:t>
            </a:r>
            <a:r>
              <a:rPr lang="sl-SI" sz="2000" dirty="0"/>
              <a:t> računalnik……….</a:t>
            </a:r>
          </a:p>
          <a:p>
            <a:pPr lvl="1"/>
            <a:r>
              <a:rPr lang="sl-SI" sz="1600" dirty="0"/>
              <a:t>ženska pri sosednji mizi se je v Amsterdam preselila šele pred nekaj dnevi</a:t>
            </a:r>
          </a:p>
          <a:p>
            <a:pPr lvl="1"/>
            <a:r>
              <a:rPr lang="sl-SI" sz="1600" dirty="0"/>
              <a:t>mladenič v kotu kavarne študira ruščino, uporablja </a:t>
            </a:r>
            <a:r>
              <a:rPr lang="sl-SI" sz="1600" dirty="0" err="1"/>
              <a:t>Dropbox</a:t>
            </a:r>
            <a:r>
              <a:rPr lang="sl-SI" sz="1600" dirty="0"/>
              <a:t> in redno uporablja </a:t>
            </a:r>
            <a:r>
              <a:rPr lang="sl-SI" sz="1600" dirty="0" err="1"/>
              <a:t>blogersko</a:t>
            </a:r>
            <a:r>
              <a:rPr lang="sl-SI" sz="1600" dirty="0"/>
              <a:t> platformo </a:t>
            </a:r>
            <a:r>
              <a:rPr lang="sl-SI" sz="1600" dirty="0" err="1"/>
              <a:t>Tumblr</a:t>
            </a:r>
            <a:r>
              <a:rPr lang="sl-SI" sz="1600" dirty="0"/>
              <a:t> </a:t>
            </a:r>
          </a:p>
          <a:p>
            <a:pPr lvl="1"/>
            <a:r>
              <a:rPr lang="sl-SI" sz="1600" dirty="0"/>
              <a:t>Uporabniška imena in gesla? Mačji kašelj</a:t>
            </a:r>
          </a:p>
          <a:p>
            <a:r>
              <a:rPr lang="sl-SI" sz="2000" dirty="0"/>
              <a:t>vsi uporabniki videli sliko, ki jo je izbral </a:t>
            </a:r>
            <a:r>
              <a:rPr lang="sl-SI" sz="2000" dirty="0" err="1"/>
              <a:t>Slotboom</a:t>
            </a:r>
            <a:r>
              <a:rPr lang="sl-SI" sz="2000" dirty="0"/>
              <a:t> </a:t>
            </a:r>
          </a:p>
          <a:p>
            <a:r>
              <a:rPr lang="sl-SI" sz="2000" dirty="0"/>
              <a:t>manipulacija s podatki (osebni podatki, občutljive vsebine, otroška pornografija, …)</a:t>
            </a:r>
          </a:p>
        </p:txBody>
      </p:sp>
    </p:spTree>
    <p:extLst>
      <p:ext uri="{BB962C8B-B14F-4D97-AF65-F5344CB8AC3E}">
        <p14:creationId xmlns:p14="http://schemas.microsoft.com/office/powerpoint/2010/main" val="25286226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l-SI" dirty="0"/>
              <a:t>izberemo šifrirano omrežje --&gt; v naslovni vrstici brskalnika je znak zaklenjene ključavnice</a:t>
            </a:r>
          </a:p>
          <a:p>
            <a:r>
              <a:rPr lang="sl-SI" dirty="0"/>
              <a:t>omrežni varnostni ključ (protokol WPA ali WPA2)</a:t>
            </a:r>
          </a:p>
          <a:p>
            <a:r>
              <a:rPr lang="sl-SI" dirty="0"/>
              <a:t>izvajanje finančnih transakcij (vpis številke kreditne kartice v spletni trgovini)</a:t>
            </a:r>
          </a:p>
          <a:p>
            <a:r>
              <a:rPr lang="sl-SI" dirty="0"/>
              <a:t>sinhronizacije naprave na daljavo (npr. s svojim računalnikom ali v oblak)</a:t>
            </a:r>
          </a:p>
          <a:p>
            <a:r>
              <a:rPr lang="pl-PL" dirty="0"/>
              <a:t>samodejno povezovanje na dostopne točke</a:t>
            </a:r>
          </a:p>
          <a:p>
            <a:r>
              <a:rPr lang="pl-PL" dirty="0"/>
              <a:t>v tujini raje lokalno SIM kartico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v javnih omrežjih</a:t>
            </a:r>
          </a:p>
        </p:txBody>
      </p:sp>
      <p:pic>
        <p:nvPicPr>
          <p:cNvPr id="7" name="Picture 4" descr="Povezana sli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7469"/>
            <a:ext cx="817338" cy="8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587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tehnologija omogoča brezžično povezljivost na kratki razdalji </a:t>
            </a:r>
          </a:p>
          <a:p>
            <a:pPr lvl="1"/>
            <a:r>
              <a:rPr lang="sl-SI" dirty="0"/>
              <a:t>prenos zvoka do brezžičnih slušalk</a:t>
            </a:r>
          </a:p>
          <a:p>
            <a:pPr lvl="1"/>
            <a:r>
              <a:rPr lang="sl-SI" dirty="0"/>
              <a:t>uporaba zunanje tipkovnice…</a:t>
            </a:r>
          </a:p>
          <a:p>
            <a:pPr lvl="1"/>
            <a:r>
              <a:rPr lang="sl-SI" dirty="0"/>
              <a:t>prenos datotek med napravami</a:t>
            </a:r>
          </a:p>
          <a:p>
            <a:endParaRPr lang="sl-SI" dirty="0"/>
          </a:p>
          <a:p>
            <a:pPr marL="82550" indent="0">
              <a:buNone/>
            </a:pPr>
            <a:r>
              <a:rPr lang="sl-SI" dirty="0"/>
              <a:t>vidnost </a:t>
            </a:r>
            <a:r>
              <a:rPr lang="sl-SI" dirty="0" err="1"/>
              <a:t>Bluetooth</a:t>
            </a:r>
            <a:r>
              <a:rPr lang="sl-SI" dirty="0"/>
              <a:t> vmesnika zgolj med uporabo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po uporabi skrijemo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2050" name="Picture 2" descr="Rezultat iskanja slik za Blueto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404664"/>
            <a:ext cx="3096345" cy="7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2" y="4653136"/>
            <a:ext cx="817338" cy="8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026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Geoloca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248" y="116632"/>
            <a:ext cx="1872915" cy="15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Geolokacija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1182462" y="1707327"/>
            <a:ext cx="7751987" cy="4746010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uporablja za določanje lokacije uporabnikov različne vrste signalov (signal mobilnega telefona)</a:t>
            </a:r>
          </a:p>
          <a:p>
            <a:r>
              <a:rPr lang="pl-PL" dirty="0"/>
              <a:t>programska oprema, podatki se poročajo v realnem času (</a:t>
            </a:r>
            <a:r>
              <a:rPr lang="sl-SI" dirty="0"/>
              <a:t>IP-naslov naročnika)</a:t>
            </a:r>
          </a:p>
          <a:p>
            <a:r>
              <a:rPr lang="sl-SI" dirty="0"/>
              <a:t>za izboljšanje storitve (npr. iščemo najbližjo odprto trgovino, zemljevid, v primeru izgube ali kraje…)</a:t>
            </a:r>
          </a:p>
          <a:p>
            <a:r>
              <a:rPr lang="sl-SI" dirty="0"/>
              <a:t>lahko prejme proizvajalec naprave, operacijskega sistema, upravljavec aplikacije pa tudi tretja stranka, npr. oglaševalec v bližini njegove trgovine</a:t>
            </a:r>
          </a:p>
          <a:p>
            <a:r>
              <a:rPr lang="sl-SI" dirty="0"/>
              <a:t>deluje, tudi če je bil telefon ukraden</a:t>
            </a:r>
          </a:p>
          <a:p>
            <a:endParaRPr lang="sl-SI" dirty="0"/>
          </a:p>
          <a:p>
            <a:pPr marL="357188" lvl="1" indent="0">
              <a:buNone/>
            </a:pPr>
            <a:r>
              <a:rPr lang="sl-SI" dirty="0">
                <a:solidFill>
                  <a:srgbClr val="FF0000"/>
                </a:solidFill>
              </a:rPr>
              <a:t>izklopimo privzeto oddajanje </a:t>
            </a:r>
            <a:r>
              <a:rPr lang="sl-SI" dirty="0" err="1">
                <a:solidFill>
                  <a:srgbClr val="FF0000"/>
                </a:solidFill>
              </a:rPr>
              <a:t>geolokacije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" name="Picture 4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2" y="5373216"/>
            <a:ext cx="817338" cy="8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234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zultat iskanja slik za Mobilne aplikaci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81" y="67722"/>
            <a:ext cx="2594719" cy="15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Mobilne aplikacije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1435100" y="1624554"/>
            <a:ext cx="7499350" cy="4828782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aplikacija za merjenje kilometrov, ki jih pretečemo </a:t>
            </a:r>
            <a:r>
              <a:rPr lang="sl-SI" dirty="0">
                <a:sym typeface="Wingdings" panose="05000000000000000000" pitchFamily="2" charset="2"/>
              </a:rPr>
              <a:t></a:t>
            </a:r>
            <a:r>
              <a:rPr lang="sl-SI" dirty="0"/>
              <a:t> lahko deli podatke z npr. oglaševalci</a:t>
            </a:r>
          </a:p>
          <a:p>
            <a:r>
              <a:rPr lang="sl-SI" dirty="0"/>
              <a:t>pogosto želijo naše dovoljenje za dostop do praktično VSEH informacij, ki so na telefonu </a:t>
            </a:r>
          </a:p>
          <a:p>
            <a:r>
              <a:rPr lang="sl-SI" dirty="0"/>
              <a:t>lahko snemajo zvok in slike brez dovoljenja? </a:t>
            </a:r>
          </a:p>
          <a:p>
            <a:r>
              <a:rPr lang="sl-SI" dirty="0"/>
              <a:t>lahko zapisujejo na spominsko kartico,  izbrišejo fotografijo ali dokument?</a:t>
            </a:r>
          </a:p>
          <a:p>
            <a:r>
              <a:rPr lang="sl-SI" dirty="0"/>
              <a:t>lahko samovoljno aktivira kako plačljivo storitev... In vse to brez posebnega obvestila!</a:t>
            </a:r>
          </a:p>
          <a:p>
            <a:r>
              <a:rPr lang="sl-SI" dirty="0"/>
              <a:t>aplikacija budilka, ki zahteva dostop do natančne lokacije, fotografiranje in snemanje videa brez vednosti uporabnika!</a:t>
            </a:r>
          </a:p>
          <a:p>
            <a:endParaRPr lang="sl-SI" dirty="0"/>
          </a:p>
        </p:txBody>
      </p:sp>
      <p:pic>
        <p:nvPicPr>
          <p:cNvPr id="4" name="Picture 4" descr="Povezana sli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2" y="3442121"/>
            <a:ext cx="817338" cy="8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2152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 pametjo v mobilni svet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/>
              <a:t>PIN koda za zaklepanje SIM-kartice</a:t>
            </a:r>
          </a:p>
          <a:p>
            <a:r>
              <a:rPr lang="sl-SI" dirty="0"/>
              <a:t>koda za zaklepanje zaslona (»skrivna« poteza)</a:t>
            </a:r>
          </a:p>
          <a:p>
            <a:r>
              <a:rPr lang="sl-SI" dirty="0"/>
              <a:t>napredni mehanizmi za </a:t>
            </a:r>
            <a:r>
              <a:rPr lang="sl-SI" dirty="0" err="1"/>
              <a:t>avtentikacijo</a:t>
            </a:r>
            <a:endParaRPr lang="sl-SI" dirty="0"/>
          </a:p>
          <a:p>
            <a:r>
              <a:rPr lang="sl-SI" dirty="0"/>
              <a:t>protivirusni program</a:t>
            </a:r>
          </a:p>
          <a:p>
            <a:r>
              <a:rPr lang="sl-SI" dirty="0"/>
              <a:t>varnostne kopije podatkov</a:t>
            </a:r>
          </a:p>
          <a:p>
            <a:r>
              <a:rPr lang="sl-SI" dirty="0"/>
              <a:t>pregledujte račune svojega operaterja (visok znesek za klice, velika količina prenesenih podatkov – virus?)</a:t>
            </a:r>
          </a:p>
          <a:p>
            <a:r>
              <a:rPr lang="sl-SI" dirty="0"/>
              <a:t>redno posodabljanje OS in aplikacij (odpravljajo varnostne luknje)</a:t>
            </a:r>
          </a:p>
          <a:p>
            <a:r>
              <a:rPr lang="sl-SI" dirty="0"/>
              <a:t>aplikacije vedno iz uradnih trgovin in preverjenih virov</a:t>
            </a:r>
          </a:p>
          <a:p>
            <a:r>
              <a:rPr lang="sl-SI" dirty="0"/>
              <a:t>izklopite privzeto oddajanje </a:t>
            </a:r>
            <a:r>
              <a:rPr lang="sl-SI" dirty="0" err="1"/>
              <a:t>geolokacije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882442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Informacijski pooblaščenec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pravica: od slovenskega ali evropskega ponudnika aplikacije vedno zahtevamo pojasnilo, do katerih podatkov dostopa in natančno opredeli, komu jih naprej posreduje</a:t>
            </a:r>
          </a:p>
          <a:p>
            <a:r>
              <a:rPr lang="sl-SI" dirty="0"/>
              <a:t>informacijski pooblaščenec: https://www.ip-rs.si</a:t>
            </a:r>
          </a:p>
          <a:p>
            <a:r>
              <a:rPr lang="sl-SI" dirty="0"/>
              <a:t>dostop do </a:t>
            </a:r>
            <a:r>
              <a:rPr lang="sl-SI" dirty="0">
                <a:solidFill>
                  <a:srgbClr val="FF0000"/>
                </a:solidFill>
              </a:rPr>
              <a:t>informacij javnega značaja </a:t>
            </a:r>
            <a:r>
              <a:rPr lang="sl-SI" dirty="0"/>
              <a:t>in </a:t>
            </a:r>
            <a:r>
              <a:rPr lang="sl-SI" dirty="0">
                <a:solidFill>
                  <a:srgbClr val="FF0000"/>
                </a:solidFill>
              </a:rPr>
              <a:t>varstvo osebnih podatkov</a:t>
            </a:r>
          </a:p>
          <a:p>
            <a:r>
              <a:rPr lang="sl-SI" dirty="0"/>
              <a:t>informacijska pooblaščenka Mojca Prelesnik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41140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9632" y="764704"/>
            <a:ext cx="7499350" cy="5688632"/>
          </a:xfrm>
        </p:spPr>
        <p:txBody>
          <a:bodyPr>
            <a:noAutofit/>
          </a:bodyPr>
          <a:lstStyle/>
          <a:p>
            <a:r>
              <a:rPr lang="sl-SI" sz="2400" dirty="0">
                <a:hlinkClick r:id="rId2" tooltip="Notranja povezava v trenutnem oknu"/>
              </a:rPr>
              <a:t>Ribarjenje podatkov (angl. </a:t>
            </a:r>
            <a:r>
              <a:rPr lang="sl-SI" sz="2400" dirty="0" err="1">
                <a:hlinkClick r:id="rId2" tooltip="Notranja povezava v trenutnem oknu"/>
              </a:rPr>
              <a:t>phishing</a:t>
            </a:r>
            <a:r>
              <a:rPr lang="sl-SI" sz="2400" dirty="0">
                <a:hlinkClick r:id="rId2" tooltip="Notranja povezava v trenutnem oknu"/>
              </a:rPr>
              <a:t>)</a:t>
            </a:r>
            <a:endParaRPr lang="sl-SI" sz="2400" dirty="0"/>
          </a:p>
          <a:p>
            <a:r>
              <a:rPr lang="sl-SI" sz="2400" dirty="0">
                <a:hlinkClick r:id="rId3" tooltip="Notranja povezava v trenutnem oknu"/>
              </a:rPr>
              <a:t>"</a:t>
            </a:r>
            <a:r>
              <a:rPr lang="sl-SI" sz="2400" dirty="0" err="1">
                <a:hlinkClick r:id="rId3" tooltip="Notranja povezava v trenutnem oknu"/>
              </a:rPr>
              <a:t>Pharming</a:t>
            </a:r>
            <a:r>
              <a:rPr lang="sl-SI" sz="2400" dirty="0">
                <a:hlinkClick r:id="rId3" tooltip="Notranja povezava v trenutnem oknu"/>
              </a:rPr>
              <a:t>" napadi</a:t>
            </a:r>
            <a:endParaRPr lang="sl-SI" sz="2400" dirty="0"/>
          </a:p>
          <a:p>
            <a:r>
              <a:rPr lang="sl-SI" sz="2400" u="sng" dirty="0">
                <a:hlinkClick r:id="rId4" tooltip="Notranja povezava v trenutnem oknu"/>
              </a:rPr>
              <a:t>Nezaželena elektronska sporočila (angl. </a:t>
            </a:r>
            <a:r>
              <a:rPr lang="sl-SI" sz="2400" u="sng" dirty="0" err="1">
                <a:hlinkClick r:id="rId4" tooltip="Notranja povezava v trenutnem oknu"/>
              </a:rPr>
              <a:t>spam</a:t>
            </a:r>
            <a:r>
              <a:rPr lang="sl-SI" sz="2400" u="sng" dirty="0">
                <a:hlinkClick r:id="rId4" tooltip="Notranja povezava v trenutnem oknu"/>
              </a:rPr>
              <a:t>) in slovenska zakonodaja</a:t>
            </a:r>
            <a:endParaRPr lang="sl-SI" sz="2400" dirty="0"/>
          </a:p>
          <a:p>
            <a:r>
              <a:rPr lang="sl-SI" sz="2400" dirty="0">
                <a:hlinkClick r:id="rId5" tooltip="Notranja povezava v trenutnem oknu"/>
              </a:rPr>
              <a:t>Prijavna točka za otroško pornografijo in sovražni govor</a:t>
            </a:r>
            <a:endParaRPr lang="sl-SI" sz="2400" dirty="0"/>
          </a:p>
          <a:p>
            <a:r>
              <a:rPr lang="sl-SI" sz="2400" dirty="0">
                <a:hlinkClick r:id="rId6" tooltip="Notranja povezava v trenutnem oknu"/>
              </a:rPr>
              <a:t>Kako odstranim zadetke spletnega iskalnika, če izvirne strani ni več na internetu?</a:t>
            </a:r>
            <a:endParaRPr lang="sl-SI" sz="2400" dirty="0"/>
          </a:p>
          <a:p>
            <a:r>
              <a:rPr lang="sl-SI" sz="2400" dirty="0">
                <a:hlinkClick r:id="rId7" tooltip="Notranja povezava v trenutnem oknu"/>
              </a:rPr>
              <a:t>10 nastavitev zasebnosti, ki bi jih moral poznati vsak uporabnik Facebooka</a:t>
            </a:r>
            <a:endParaRPr lang="sl-SI" sz="2400" dirty="0"/>
          </a:p>
          <a:p>
            <a:r>
              <a:rPr lang="sl-SI" sz="2400" dirty="0">
                <a:hlinkClick r:id="rId8" tooltip="Notranja povezava v trenutnem oknu"/>
              </a:rPr>
              <a:t>Kako dosežem, da se s spletne strani umaknejo moji protipravno objavljeni osebni podatki?</a:t>
            </a:r>
            <a:endParaRPr lang="sl-SI" sz="2400" dirty="0"/>
          </a:p>
          <a:p>
            <a:r>
              <a:rPr lang="sl-SI" sz="2400" dirty="0">
                <a:hlinkClick r:id="rId9" tooltip="Notranja povezava v trenutnem oknu"/>
              </a:rPr>
              <a:t>Uporabna orodja za upravljanje zasebnosti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41989759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zultat iskanja slik za Relev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7374593" cy="55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466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Dvofaktorska</a:t>
            </a:r>
            <a:r>
              <a:rPr lang="sl-SI" dirty="0"/>
              <a:t> identifikacija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napredni mehanizmi za </a:t>
            </a:r>
            <a:r>
              <a:rPr lang="sl-SI" dirty="0" err="1"/>
              <a:t>avtentikacijo</a:t>
            </a:r>
            <a:endParaRPr lang="sl-SI" dirty="0"/>
          </a:p>
        </p:txBody>
      </p:sp>
      <p:pic>
        <p:nvPicPr>
          <p:cNvPr id="7" name="Picture 1664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52" y="2564904"/>
            <a:ext cx="799205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7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5616" y="404664"/>
            <a:ext cx="7499350" cy="1115913"/>
          </a:xfrm>
        </p:spPr>
        <p:txBody>
          <a:bodyPr/>
          <a:lstStyle/>
          <a:p>
            <a:pPr marL="82550" indent="0">
              <a:buNone/>
            </a:pPr>
            <a:r>
              <a:rPr lang="sl-SI" altLang="sl-SI" dirty="0"/>
              <a:t>Kako bi prijatelju iz Kitajske predstavil eno izmed prikazanih slovenskih smučišč? </a:t>
            </a:r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endParaRPr lang="sl-SI" altLang="sl-SI" dirty="0"/>
          </a:p>
          <a:p>
            <a:pPr marL="82550" indent="0">
              <a:buNone/>
            </a:pPr>
            <a:r>
              <a:rPr lang="sl-SI" altLang="sl-SI" dirty="0"/>
              <a:t>Kaj vse mora prijatelj imeti, vedeti in znati, da bi pravilno razumel predstavitev?</a:t>
            </a:r>
          </a:p>
        </p:txBody>
      </p:sp>
      <p:pic>
        <p:nvPicPr>
          <p:cNvPr id="20482" name="Picture 2" descr="Rezultat iskanja slik za slovensko smučišč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1284"/>
            <a:ext cx="5544000" cy="41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089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Če nismo ničesar plačali, je cena skrita drugje.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 descr="Rezultat iskanja slik za Mobilne napr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51" y="1447800"/>
            <a:ext cx="7920000" cy="529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zultat iskanja slik za Mobilne napr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51" y="1600200"/>
            <a:ext cx="7920000" cy="529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098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Zakaj mobilne naprave prepovedati  otrokom, mlajšim od 12 let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560"/>
          </a:xfrm>
        </p:spPr>
        <p:txBody>
          <a:bodyPr>
            <a:normAutofit fontScale="77500" lnSpcReduction="2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Vpliv na razvoj možganov</a:t>
            </a:r>
          </a:p>
          <a:p>
            <a:pPr lvl="1"/>
            <a:r>
              <a:rPr lang="sl-SI" dirty="0"/>
              <a:t>otrokovi možgani se neprestano razvijajo do 21. leta</a:t>
            </a:r>
          </a:p>
          <a:p>
            <a:pPr lvl="1"/>
            <a:r>
              <a:rPr lang="sl-SI" dirty="0"/>
              <a:t>razvoj pogojen z dražljaji iz okolja ali z njihovo odsotnostjo</a:t>
            </a:r>
          </a:p>
          <a:p>
            <a:pPr lvl="1"/>
            <a:r>
              <a:rPr lang="sl-SI" dirty="0"/>
              <a:t>fizična aktivnost izboljšuje pozornost in sposobnost učenja</a:t>
            </a:r>
          </a:p>
          <a:p>
            <a:r>
              <a:rPr lang="sl-SI" dirty="0"/>
              <a:t>Pretirana izpostavljenost povzroča:</a:t>
            </a:r>
          </a:p>
          <a:p>
            <a:pPr lvl="1"/>
            <a:r>
              <a:rPr lang="sl-SI" dirty="0"/>
              <a:t>pomanjkanje pozornosti</a:t>
            </a:r>
          </a:p>
          <a:p>
            <a:pPr lvl="1"/>
            <a:r>
              <a:rPr lang="sl-SI" dirty="0"/>
              <a:t>upočasnjen razvoj kognitivnih sposobnosti</a:t>
            </a:r>
          </a:p>
          <a:p>
            <a:pPr lvl="1"/>
            <a:r>
              <a:rPr lang="sl-SI" dirty="0"/>
              <a:t>oteženo učenje</a:t>
            </a:r>
          </a:p>
          <a:p>
            <a:pPr lvl="1"/>
            <a:r>
              <a:rPr lang="sl-SI" dirty="0"/>
              <a:t>povečano impulzivnost</a:t>
            </a:r>
          </a:p>
          <a:p>
            <a:pPr lvl="1"/>
            <a:r>
              <a:rPr lang="sl-SI" dirty="0"/>
              <a:t>zmanjšano sposobnost samonadzora (napade besa)</a:t>
            </a:r>
          </a:p>
          <a:p>
            <a:pPr lvl="1"/>
            <a:r>
              <a:rPr lang="sl-SI" dirty="0"/>
              <a:t>uporaba tehnologije omejuje gibanje</a:t>
            </a:r>
          </a:p>
          <a:p>
            <a:pPr lvl="1"/>
            <a:endParaRPr lang="sl-SI" dirty="0"/>
          </a:p>
          <a:p>
            <a:pPr marL="403225" lvl="1" indent="0">
              <a:buNone/>
            </a:pPr>
            <a:r>
              <a:rPr lang="sl-SI" dirty="0"/>
              <a:t>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vodi k </a:t>
            </a:r>
            <a:r>
              <a:rPr lang="sl-SI" dirty="0">
                <a:solidFill>
                  <a:srgbClr val="FF0000"/>
                </a:solidFill>
              </a:rPr>
              <a:t>upočasnjenemu razvoju</a:t>
            </a:r>
          </a:p>
        </p:txBody>
      </p:sp>
    </p:spTree>
    <p:extLst>
      <p:ext uri="{BB962C8B-B14F-4D97-AF65-F5344CB8AC3E}">
        <p14:creationId xmlns:p14="http://schemas.microsoft.com/office/powerpoint/2010/main" val="37908048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Epidemija debelosti</a:t>
            </a:r>
          </a:p>
          <a:p>
            <a:pPr lvl="1"/>
            <a:r>
              <a:rPr lang="sl-SI" dirty="0"/>
              <a:t>Gledanje TV in igranje video igric v korelaciji z debelostjo otrok</a:t>
            </a:r>
          </a:p>
          <a:p>
            <a:pPr lvl="1"/>
            <a:r>
              <a:rPr lang="sl-SI" dirty="0"/>
              <a:t>Otroci, ki jim je dovoljeno gledati TV ali igrati igrice v svoji sobi, imajo 30 % pogosteje prekomerno telesno težo</a:t>
            </a:r>
          </a:p>
          <a:p>
            <a:pPr lvl="1"/>
            <a:r>
              <a:rPr lang="sl-SI" dirty="0"/>
              <a:t>tretjina debelih otrok pa dobi diabetes (mnogi otroci ne bodo preživeli svojih staršev)</a:t>
            </a:r>
          </a:p>
          <a:p>
            <a:pPr lvl="1"/>
            <a:r>
              <a:rPr lang="sl-SI" dirty="0"/>
              <a:t>povečano tveganje za srčne bolezni</a:t>
            </a:r>
          </a:p>
          <a:p>
            <a:r>
              <a:rPr lang="sl-SI" dirty="0">
                <a:solidFill>
                  <a:srgbClr val="FF0000"/>
                </a:solidFill>
              </a:rPr>
              <a:t>Pomanjkanje spanca</a:t>
            </a:r>
          </a:p>
          <a:p>
            <a:pPr lvl="1"/>
            <a:r>
              <a:rPr lang="sl-SI" dirty="0"/>
              <a:t>trem četrtinam otrok primanjkuje spanca tako, da se to odraža na  šolskih ocenah</a:t>
            </a:r>
          </a:p>
          <a:p>
            <a:r>
              <a:rPr lang="sl-SI" dirty="0">
                <a:solidFill>
                  <a:srgbClr val="FF0000"/>
                </a:solidFill>
              </a:rPr>
              <a:t>Duševne bolezni</a:t>
            </a:r>
          </a:p>
          <a:p>
            <a:pPr lvl="1"/>
            <a:r>
              <a:rPr lang="sl-SI" dirty="0"/>
              <a:t>povečanje depresije, </a:t>
            </a:r>
            <a:r>
              <a:rPr lang="sl-SI" dirty="0" err="1"/>
              <a:t>anksioznosti</a:t>
            </a:r>
            <a:r>
              <a:rPr lang="sl-SI" dirty="0"/>
              <a:t>, sindrom pomanjkanja pozornosti, avtizem, bipolarna motnja, vedenjske težave</a:t>
            </a:r>
          </a:p>
        </p:txBody>
      </p:sp>
    </p:spTree>
    <p:extLst>
      <p:ext uri="{BB962C8B-B14F-4D97-AF65-F5344CB8AC3E}">
        <p14:creationId xmlns:p14="http://schemas.microsoft.com/office/powerpoint/2010/main" val="18396964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87624" y="692696"/>
            <a:ext cx="7746826" cy="6048672"/>
          </a:xfrm>
        </p:spPr>
        <p:txBody>
          <a:bodyPr>
            <a:noAutofit/>
          </a:bodyPr>
          <a:lstStyle/>
          <a:p>
            <a:r>
              <a:rPr lang="sl-SI" sz="2000" dirty="0">
                <a:solidFill>
                  <a:srgbClr val="FF0000"/>
                </a:solidFill>
              </a:rPr>
              <a:t>Agresivnost</a:t>
            </a:r>
          </a:p>
          <a:p>
            <a:pPr lvl="1"/>
            <a:r>
              <a:rPr lang="sl-SI" sz="1800" dirty="0"/>
              <a:t>Nasilje v medijih in v rač. igricah privede do nasilja med otroci</a:t>
            </a:r>
          </a:p>
          <a:p>
            <a:r>
              <a:rPr lang="sl-SI" sz="2000" dirty="0">
                <a:solidFill>
                  <a:srgbClr val="FF0000"/>
                </a:solidFill>
              </a:rPr>
              <a:t>Digitalna demenca</a:t>
            </a:r>
          </a:p>
          <a:p>
            <a:pPr lvl="1"/>
            <a:r>
              <a:rPr lang="sl-SI" sz="1800" dirty="0"/>
              <a:t>vplivajo na možgane, omejujejo nevronske poti, prispevajo k pomanjkanju pozornosti, slabši koncentraciji in težjemu pomnjenju</a:t>
            </a:r>
          </a:p>
          <a:p>
            <a:r>
              <a:rPr lang="sl-SI" sz="2000" dirty="0">
                <a:solidFill>
                  <a:srgbClr val="FF0000"/>
                </a:solidFill>
              </a:rPr>
              <a:t>Odvisnost</a:t>
            </a:r>
          </a:p>
          <a:p>
            <a:pPr lvl="1"/>
            <a:r>
              <a:rPr lang="sl-SI" sz="1800" dirty="0"/>
              <a:t>pomanjkanje povezanosti s starši, vsak enajsti otrok med 8. in 18. letom je odvisen</a:t>
            </a:r>
          </a:p>
          <a:p>
            <a:r>
              <a:rPr lang="sl-SI" sz="2000" dirty="0">
                <a:solidFill>
                  <a:srgbClr val="FF0000"/>
                </a:solidFill>
              </a:rPr>
              <a:t>Sevanje</a:t>
            </a:r>
          </a:p>
          <a:p>
            <a:pPr lvl="1"/>
            <a:r>
              <a:rPr lang="sl-SI" sz="1800" dirty="0"/>
              <a:t>2011 je Svetovna zdravstvena organizacija označila mobilne telefone in ostale brezžične elektronske naprave kot tveganje kategorije 2B (“potencialno rakotvorno”). Pozneje se kategorija spremeni v 2A (verjetno rakotvorno)</a:t>
            </a:r>
          </a:p>
          <a:p>
            <a:r>
              <a:rPr lang="sl-SI" sz="2000" dirty="0">
                <a:solidFill>
                  <a:srgbClr val="FF0000"/>
                </a:solidFill>
              </a:rPr>
              <a:t>Nevzdržnost</a:t>
            </a:r>
          </a:p>
          <a:p>
            <a:pPr lvl="1"/>
            <a:r>
              <a:rPr lang="sl-SI" sz="1800" dirty="0"/>
              <a:t>Ni bodočnosti za otroke, ki pretirano uporabljajo tehnologijo? </a:t>
            </a:r>
          </a:p>
          <a:p>
            <a:pPr lvl="1"/>
            <a:r>
              <a:rPr lang="sl-SI" sz="1800" dirty="0"/>
              <a:t>Skupni napor za zmanjšanje količine tehnologije v otroških življenjih.</a:t>
            </a:r>
          </a:p>
        </p:txBody>
      </p:sp>
    </p:spTree>
    <p:extLst>
      <p:ext uri="{BB962C8B-B14F-4D97-AF65-F5344CB8AC3E}">
        <p14:creationId xmlns:p14="http://schemas.microsoft.com/office/powerpoint/2010/main" val="17086334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A ta priporočila sploh kdo posluša?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v glavnem ne</a:t>
            </a:r>
          </a:p>
          <a:p>
            <a:r>
              <a:rPr lang="sl-SI" dirty="0"/>
              <a:t>“doze” izpostavljenosti tehnologiji prekoračene za 4 do 5 krat</a:t>
            </a:r>
          </a:p>
          <a:p>
            <a:pPr marL="82550" indent="0">
              <a:buNone/>
            </a:pP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“</a:t>
            </a:r>
            <a:r>
              <a:rPr lang="sl-SI" dirty="0" err="1"/>
              <a:t>ekranizacija</a:t>
            </a:r>
            <a:r>
              <a:rPr lang="sl-SI" dirty="0"/>
              <a:t>” otroštva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47845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Ameriška pediatrična akademija in kanadsko Združenje za pediatrijo priporočata:</a:t>
            </a:r>
            <a:endParaRPr lang="sl-SI" sz="2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78546"/>
            <a:ext cx="7956376" cy="42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17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2550" indent="0">
              <a:buNone/>
            </a:pPr>
            <a:r>
              <a:rPr lang="sl-SI" dirty="0"/>
              <a:t>Odpadna električna in elektronska oprema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1424230" y="1417638"/>
            <a:ext cx="7499350" cy="5179714"/>
          </a:xfrm>
        </p:spPr>
        <p:txBody>
          <a:bodyPr>
            <a:noAutofit/>
          </a:bodyPr>
          <a:lstStyle/>
          <a:p>
            <a:r>
              <a:rPr lang="sl-SI" sz="1800" dirty="0"/>
              <a:t>velike in male gospodinjske naprave</a:t>
            </a:r>
          </a:p>
          <a:p>
            <a:r>
              <a:rPr lang="sl-SI" sz="1800" dirty="0"/>
              <a:t>televizijski in računalniški zasloni</a:t>
            </a:r>
          </a:p>
          <a:p>
            <a:r>
              <a:rPr lang="sl-SI" sz="1800" dirty="0"/>
              <a:t>IT in telekomunikacijska oprema</a:t>
            </a:r>
          </a:p>
          <a:p>
            <a:r>
              <a:rPr lang="sl-SI" sz="1800" dirty="0"/>
              <a:t>zabavna elektronika</a:t>
            </a:r>
          </a:p>
          <a:p>
            <a:r>
              <a:rPr lang="sl-SI" sz="1800" dirty="0"/>
              <a:t>električno in elektronsko orodje, električni aparati,</a:t>
            </a:r>
          </a:p>
          <a:p>
            <a:r>
              <a:rPr lang="sl-SI" sz="1800" dirty="0"/>
              <a:t>oprema za razsvetljavo</a:t>
            </a:r>
          </a:p>
          <a:p>
            <a:r>
              <a:rPr lang="sl-SI" sz="1800" dirty="0"/>
              <a:t>elektronske igrače in športna oprema z električnimi ali elektronskimi sestavnimi deli</a:t>
            </a:r>
          </a:p>
          <a:p>
            <a:pPr marL="82550" indent="0">
              <a:buNone/>
            </a:pPr>
            <a:r>
              <a:rPr lang="sl-SI" sz="1800" dirty="0">
                <a:solidFill>
                  <a:srgbClr val="FF0000"/>
                </a:solidFill>
              </a:rPr>
              <a:t>Kam z njo?</a:t>
            </a:r>
          </a:p>
          <a:p>
            <a:r>
              <a:rPr lang="sl-SI" sz="1800" dirty="0"/>
              <a:t>reciklaža (srebro, zlato, baker)</a:t>
            </a:r>
          </a:p>
          <a:p>
            <a:r>
              <a:rPr lang="sl-SI" sz="1800" dirty="0"/>
              <a:t>predamo zbirnim centrom, podjetjem ali raznim združenjem (Zveza prijateljev mladine, Rdeči križ, Karitas)</a:t>
            </a:r>
          </a:p>
          <a:p>
            <a:r>
              <a:rPr lang="sl-SI" sz="1800" dirty="0"/>
              <a:t>ob nakupu novega računalnika prevzem starega</a:t>
            </a:r>
          </a:p>
          <a:p>
            <a:r>
              <a:rPr lang="sl-SI" sz="1800" dirty="0"/>
              <a:t>razgradnja na posamezne enote (kabli, diski, kartice itd.)</a:t>
            </a:r>
          </a:p>
          <a:p>
            <a:r>
              <a:rPr lang="sl-SI" sz="1800" dirty="0"/>
              <a:t>s tem skrbimo za ohranjanje naravnih virov oziroma za naš planet</a:t>
            </a:r>
          </a:p>
        </p:txBody>
      </p:sp>
    </p:spTree>
    <p:extLst>
      <p:ext uri="{BB962C8B-B14F-4D97-AF65-F5344CB8AC3E}">
        <p14:creationId xmlns:p14="http://schemas.microsoft.com/office/powerpoint/2010/main" val="3618905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Ekologija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3189288"/>
            <a:ext cx="7499350" cy="3456384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okolju nevarne snovi</a:t>
            </a:r>
          </a:p>
          <a:p>
            <a:pPr lvl="1"/>
            <a:r>
              <a:rPr lang="sl-SI" dirty="0"/>
              <a:t>svinec, kadmij, živo srebro, </a:t>
            </a:r>
            <a:r>
              <a:rPr lang="sl-SI" dirty="0" err="1"/>
              <a:t>klorofluoroogljiki</a:t>
            </a:r>
            <a:r>
              <a:rPr lang="sl-SI" dirty="0"/>
              <a:t> (CFC plini)</a:t>
            </a:r>
          </a:p>
          <a:p>
            <a:pPr lvl="1"/>
            <a:r>
              <a:rPr lang="sl-SI" dirty="0"/>
              <a:t>s posebnimi postopki jih uničijo ali ponovno uporabijo</a:t>
            </a:r>
          </a:p>
          <a:p>
            <a:pPr lvl="1"/>
            <a:r>
              <a:rPr lang="sl-SI" dirty="0"/>
              <a:t>te težke kovine in nevarni plini lahko povzročijo veliko </a:t>
            </a:r>
            <a:r>
              <a:rPr lang="sl-SI" dirty="0" err="1"/>
              <a:t>okoljsko</a:t>
            </a:r>
            <a:r>
              <a:rPr lang="sl-SI" dirty="0"/>
              <a:t> škodo </a:t>
            </a:r>
          </a:p>
          <a:p>
            <a:pPr lvl="1"/>
            <a:r>
              <a:rPr lang="sl-SI" dirty="0"/>
              <a:t>nevarni za naše zdravje</a:t>
            </a:r>
          </a:p>
        </p:txBody>
      </p:sp>
      <p:pic>
        <p:nvPicPr>
          <p:cNvPr id="4098" name="Picture 2" descr="http://www.snaga.si/sites/default/files/upload/snaga/slike/fullwidth_zakaj_je_pomembno_loceno_zbiranje_elektricne_in_elektronske_opr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81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509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31640" y="2996952"/>
            <a:ext cx="7499350" cy="3744416"/>
          </a:xfrm>
        </p:spPr>
        <p:txBody>
          <a:bodyPr>
            <a:noAutofit/>
          </a:bodyPr>
          <a:lstStyle/>
          <a:p>
            <a:r>
              <a:rPr lang="sl-SI" sz="2000" dirty="0"/>
              <a:t>računalniška pismenost starejše generacije zaostaja</a:t>
            </a:r>
          </a:p>
          <a:p>
            <a:r>
              <a:rPr lang="sl-SI" sz="2000" dirty="0"/>
              <a:t>uporaba računalnika in spleta vpliva na kakovost življenja</a:t>
            </a:r>
          </a:p>
          <a:p>
            <a:r>
              <a:rPr lang="sl-SI" sz="2000" dirty="0"/>
              <a:t>si želijo komunikacije, osamljenost starostnikov </a:t>
            </a:r>
          </a:p>
          <a:p>
            <a:r>
              <a:rPr lang="sl-SI" sz="2000" dirty="0"/>
              <a:t>izjemno pomembno zaradi informiranja</a:t>
            </a:r>
          </a:p>
          <a:p>
            <a:r>
              <a:rPr lang="sl-SI" sz="2000" dirty="0"/>
              <a:t>starejši ohranijo svojo vedoželjnost in tako skrbijo za možgansko aktivnost</a:t>
            </a:r>
          </a:p>
          <a:p>
            <a:r>
              <a:rPr lang="sl-SI" sz="2000" dirty="0"/>
              <a:t>skrb za praktične opravke (naročanje na zdravniške preglede, preverjanje čakalnih dob, komunikacija z banko, oddaja obrazcev</a:t>
            </a:r>
          </a:p>
          <a:p>
            <a:r>
              <a:rPr lang="sl-SI" sz="2000" dirty="0"/>
              <a:t>spletno  nakupovanje, izbira počitnic, zdraviliške ponudbe</a:t>
            </a:r>
          </a:p>
        </p:txBody>
      </p:sp>
      <p:pic>
        <p:nvPicPr>
          <p:cNvPr id="6" name="Picture 2" descr="Babica s tablico in telefon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1192"/>
            <a:ext cx="3220426" cy="26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706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Homo </a:t>
            </a:r>
            <a:r>
              <a:rPr lang="sl-SI" dirty="0" err="1"/>
              <a:t>informaticus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95736" y="1447800"/>
            <a:ext cx="6738714" cy="5221560"/>
          </a:xfrm>
        </p:spPr>
        <p:txBody>
          <a:bodyPr>
            <a:normAutofit fontScale="85000" lnSpcReduction="10000"/>
          </a:bodyPr>
          <a:lstStyle/>
          <a:p>
            <a:r>
              <a:rPr lang="sl-SI" dirty="0"/>
              <a:t>Kako nas je internet spremenil?</a:t>
            </a:r>
          </a:p>
          <a:p>
            <a:r>
              <a:rPr lang="sl-SI" dirty="0"/>
              <a:t>Pred 20 leti v stanju procesirati bistveno manj dražljajev v enoti časa</a:t>
            </a:r>
          </a:p>
          <a:p>
            <a:pPr lvl="1"/>
            <a:r>
              <a:rPr lang="sl-SI" dirty="0"/>
              <a:t>MTV </a:t>
            </a:r>
            <a:r>
              <a:rPr lang="sl-SI" dirty="0" err="1"/>
              <a:t>case</a:t>
            </a:r>
            <a:r>
              <a:rPr lang="sl-SI" dirty="0"/>
              <a:t>; na začetku je bil neulovljivo hiter, videi dolgi tri minute</a:t>
            </a:r>
          </a:p>
          <a:p>
            <a:r>
              <a:rPr lang="sl-SI" dirty="0"/>
              <a:t>Danes ni več enega celega videa</a:t>
            </a:r>
          </a:p>
          <a:p>
            <a:pPr lvl="1"/>
            <a:r>
              <a:rPr lang="sl-SI" dirty="0"/>
              <a:t>ali ga prikažejo samo četrtino ali pa ima pop-up balončke z informacijami</a:t>
            </a:r>
          </a:p>
          <a:p>
            <a:pPr lvl="1"/>
            <a:r>
              <a:rPr lang="sl-SI" dirty="0"/>
              <a:t>mularija ne more več gledati celega videa, ker je neznosno dolg, kot cel roman</a:t>
            </a:r>
          </a:p>
          <a:p>
            <a:pPr lvl="1"/>
            <a:r>
              <a:rPr lang="sl-SI" dirty="0"/>
              <a:t>Ste nori, kdo ima čas za to?! </a:t>
            </a:r>
          </a:p>
          <a:p>
            <a:r>
              <a:rPr lang="sl-SI" dirty="0"/>
              <a:t>homo </a:t>
            </a:r>
            <a:r>
              <a:rPr lang="sl-SI" dirty="0" err="1"/>
              <a:t>informaticus</a:t>
            </a:r>
            <a:r>
              <a:rPr lang="sl-SI" dirty="0"/>
              <a:t> je lačen informacij in umre, če so mu le-te odvzete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212445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1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3677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960"/>
            <a:ext cx="9144000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940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Hologram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Turn your Smartphone into a 3D Hologram</a:t>
            </a:r>
            <a:endParaRPr lang="sl-SI" dirty="0"/>
          </a:p>
          <a:p>
            <a:r>
              <a:rPr lang="sl-SI" dirty="0">
                <a:hlinkClick r:id="rId3"/>
              </a:rPr>
              <a:t>V</a:t>
            </a:r>
            <a:r>
              <a:rPr lang="en-US" dirty="0" err="1">
                <a:hlinkClick r:id="rId3"/>
              </a:rPr>
              <a:t>irtual</a:t>
            </a:r>
            <a:r>
              <a:rPr lang="en-US" dirty="0">
                <a:hlinkClick r:id="rId3"/>
              </a:rPr>
              <a:t> 3D teleportation in real-time 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65349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l-SI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 Day Made of Glass</a:t>
            </a:r>
            <a:endParaRPr lang="sl-SI" dirty="0"/>
          </a:p>
          <a:p>
            <a:endParaRPr lang="sl-SI" dirty="0"/>
          </a:p>
          <a:p>
            <a:r>
              <a:rPr lang="en-US" dirty="0">
                <a:hlinkClick r:id="rId3"/>
              </a:rPr>
              <a:t>2025 The Future of ICT</a:t>
            </a:r>
            <a:endParaRPr lang="sl-SI" dirty="0"/>
          </a:p>
          <a:p>
            <a:endParaRPr lang="sl-SI" dirty="0"/>
          </a:p>
          <a:p>
            <a:r>
              <a:rPr lang="en-US" dirty="0">
                <a:hlinkClick r:id="rId4"/>
              </a:rPr>
              <a:t>Why Phones Don't Have FM Radio and 10 Rare Facts</a:t>
            </a:r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184995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What Will Happen to Us Before 2025</a:t>
            </a:r>
            <a:endParaRPr lang="en-US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42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PODATEK</a:t>
            </a:r>
            <a:r>
              <a:rPr lang="sl-SI" dirty="0"/>
              <a:t>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je predstavitev dejstva, v fizični ali nefizični obliki</a:t>
            </a:r>
          </a:p>
          <a:p>
            <a:pPr lvl="1"/>
            <a:r>
              <a:rPr lang="sl-SI" dirty="0"/>
              <a:t>črke, simboli, znaki, števila, slike, šumi, zvoki, kretnje, otip, izraz...</a:t>
            </a:r>
          </a:p>
          <a:p>
            <a:r>
              <a:rPr lang="sl-SI" dirty="0"/>
              <a:t>sprejemamo s čutili</a:t>
            </a:r>
          </a:p>
          <a:p>
            <a:r>
              <a:rPr lang="sl-SI" dirty="0"/>
              <a:t>podatek sam nima vrednosti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5461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INFORMACIJA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/>
              <a:t>je pomen, ki ga človek pripisuje podatkom v skladu s svojim znanjem</a:t>
            </a:r>
          </a:p>
          <a:p>
            <a:r>
              <a:rPr lang="sl-SI" dirty="0"/>
              <a:t>informacija ima vrednost za prejemnika</a:t>
            </a:r>
          </a:p>
          <a:p>
            <a:r>
              <a:rPr lang="sl-SI" dirty="0"/>
              <a:t>z informacijo prejemnik nadgradi svoje predznanje</a:t>
            </a:r>
          </a:p>
          <a:p>
            <a:r>
              <a:rPr lang="sl-SI" dirty="0"/>
              <a:t>posledica informacije je </a:t>
            </a:r>
            <a:r>
              <a:rPr lang="sl-SI" dirty="0">
                <a:solidFill>
                  <a:srgbClr val="FF0000"/>
                </a:solidFill>
              </a:rPr>
              <a:t>ODLOČITEV</a:t>
            </a:r>
          </a:p>
          <a:p>
            <a:endParaRPr lang="sl-SI" dirty="0"/>
          </a:p>
          <a:p>
            <a:r>
              <a:rPr lang="sl-SI" dirty="0"/>
              <a:t>je torej novo spoznanje, ki ga človek doda naboru obstoječega </a:t>
            </a:r>
            <a:r>
              <a:rPr lang="sl-SI" dirty="0">
                <a:solidFill>
                  <a:schemeClr val="accent5">
                    <a:lumMod val="75000"/>
                  </a:schemeClr>
                </a:solidFill>
              </a:rPr>
              <a:t>ZNANJA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3337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874713" y="1809750"/>
            <a:ext cx="78803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b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sz="2800" b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3995936" y="2654644"/>
            <a:ext cx="2093640" cy="1143000"/>
          </a:xfrm>
        </p:spPr>
        <p:txBody>
          <a:bodyPr>
            <a:noAutofit/>
          </a:bodyPr>
          <a:lstStyle/>
          <a:p>
            <a:r>
              <a:rPr lang="pl-PL" altLang="sl-SI" sz="4800" b="1" dirty="0">
                <a:solidFill>
                  <a:srgbClr val="CC0000"/>
                </a:solidFill>
              </a:rPr>
              <a:t>38,3°</a:t>
            </a:r>
          </a:p>
        </p:txBody>
      </p:sp>
    </p:spTree>
    <p:extLst>
      <p:ext uri="{BB962C8B-B14F-4D97-AF65-F5344CB8AC3E}">
        <p14:creationId xmlns:p14="http://schemas.microsoft.com/office/powerpoint/2010/main" val="24876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874713" y="1809750"/>
            <a:ext cx="78803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b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sz="2800" b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8438" name="Picture 8" descr="http://m.slovenskenovice.si/sites/slovenskenovice.si/files/styles/sn_mobile_gallery/public/2014/03/21/shutterstock_81572932.jpg?itok=cp72klG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19" y="264148"/>
            <a:ext cx="2321040" cy="242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-27384"/>
            <a:ext cx="3672408" cy="22400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7358"/>
            <a:ext cx="6901952" cy="408756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366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2"/>
          <p:cNvSpPr>
            <a:spLocks noChangeArrowheads="1"/>
          </p:cNvSpPr>
          <p:nvPr/>
        </p:nvSpPr>
        <p:spPr bwMode="auto">
          <a:xfrm>
            <a:off x="899592" y="1749653"/>
            <a:ext cx="78803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b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sz="2800" b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331640" y="1340768"/>
          <a:ext cx="648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ravokotnik 6"/>
          <p:cNvSpPr/>
          <p:nvPr/>
        </p:nvSpPr>
        <p:spPr>
          <a:xfrm>
            <a:off x="7990562" y="2204864"/>
            <a:ext cx="116891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l-SI" sz="13800" dirty="0">
                <a:solidFill>
                  <a:srgbClr val="CC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635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altLang="sl-SI" dirty="0">
                <a:solidFill>
                  <a:srgbClr val="7030A0"/>
                </a:solidFill>
              </a:rPr>
              <a:t>Naloga: Ustvari informacijo iz podatka</a:t>
            </a:r>
          </a:p>
        </p:txBody>
      </p:sp>
      <p:sp>
        <p:nvSpPr>
          <p:cNvPr id="3072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dirty="0"/>
              <a:t>VODA VRE</a:t>
            </a:r>
          </a:p>
          <a:p>
            <a:r>
              <a:rPr lang="sl-SI" altLang="sl-SI" dirty="0"/>
              <a:t>IMA MAČKA</a:t>
            </a:r>
          </a:p>
          <a:p>
            <a:r>
              <a:rPr lang="sl-SI" altLang="sl-SI" dirty="0"/>
              <a:t>USTRELIL JE KOZLA</a:t>
            </a:r>
          </a:p>
          <a:p>
            <a:r>
              <a:rPr lang="sl-SI" altLang="sl-SI" dirty="0"/>
              <a:t>UDARIL JE ŠESTKRAT</a:t>
            </a:r>
          </a:p>
        </p:txBody>
      </p:sp>
    </p:spTree>
    <p:extLst>
      <p:ext uri="{BB962C8B-B14F-4D97-AF65-F5344CB8AC3E}">
        <p14:creationId xmlns:p14="http://schemas.microsoft.com/office/powerpoint/2010/main" val="994559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2160" tIns="46080" rIns="92160" bIns="4608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dirty="0">
                <a:solidFill>
                  <a:srgbClr val="000066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Zapis podatka</a:t>
            </a:r>
            <a:endParaRPr lang="en-GB" altLang="sl-SI" dirty="0">
              <a:solidFill>
                <a:srgbClr val="0000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1763687" y="1509713"/>
            <a:ext cx="6556401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sl-SI" sz="28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podatki</a:t>
            </a:r>
            <a:r>
              <a:rPr lang="en-GB" altLang="sl-SI" sz="2800" b="0" i="1" dirty="0">
                <a:solidFill>
                  <a:srgbClr val="000066"/>
                </a:solidFill>
                <a:latin typeface="Arial" panose="020B0604020202020204" pitchFamily="34" charset="0"/>
              </a:rPr>
              <a:t> 			    </a:t>
            </a:r>
            <a:r>
              <a:rPr lang="en-GB" altLang="sl-SI" sz="28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informacija</a:t>
            </a:r>
            <a:endParaRPr lang="en-GB" altLang="sl-SI" sz="28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n-GB" altLang="sl-SI" sz="28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2038350"/>
            <a:ext cx="358298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1" name="Text Box 4"/>
          <p:cNvSpPr txBox="1">
            <a:spLocks noChangeArrowheads="1"/>
          </p:cNvSpPr>
          <p:nvPr/>
        </p:nvSpPr>
        <p:spPr bwMode="auto">
          <a:xfrm>
            <a:off x="1577181" y="2081645"/>
            <a:ext cx="2900363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1000"/>
              </a:lnSpc>
              <a:spcBef>
                <a:spcPts val="75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GIF89a&amp;ô ÷      1 !!!!!  1 11  c!1J 1c9J9RBRBR;P1  11 )!))))111.3G+AN11c999A6HABJJJJ].Œ)9b2G'&gt;"O^1cJ!Rk-ZkBJR9JZ9Jc9]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hRJJJJRBJZBZkJckRRRWT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]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Rkkœc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cc1cZZmWR{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ZZccckccZZk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cc„ccŒcc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sck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{c{{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ccœccÎc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1œ 1Î 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cœ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cÎ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cÿ1cœ1cÎ9csJssJs„RcsRs{R{{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ZcsZssZ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kkZkkkksksd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{y{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sw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{{{c„„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ccœ„goŒkk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„{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kŒww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„„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kŒ„k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{„„„„„ 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œÎ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œÿ1œœ1œÎ1œÿcœœcœÎcœÿcÎœcÎÿkŒksŒ{s”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ss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”„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s”Œ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{„Œ{œsŒŒs”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Œs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””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sŒ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¥{””{{”Œ{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œŒŒŒŒ”ŒŒŒ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¥””””{”œ ©”­œ”­µ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Îc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Îœ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ÿc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</a:t>
            </a:r>
            <a:r>
              <a:rPr lang="en-GB" altLang="sl-SI" sz="1200" b="0" dirty="0" err="1">
                <a:solidFill>
                  <a:srgbClr val="000080"/>
                </a:solidFill>
                <a:latin typeface="Tahoma" panose="020B0604030504040204" pitchFamily="34" charset="0"/>
              </a:rPr>
              <a:t>ÿœ</a:t>
            </a: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 </a:t>
            </a:r>
          </a:p>
          <a:p>
            <a:pPr>
              <a:lnSpc>
                <a:spcPct val="101000"/>
              </a:lnSpc>
              <a:spcBef>
                <a:spcPts val="75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sl-SI" sz="1200" b="0" dirty="0">
                <a:solidFill>
                  <a:srgbClr val="000080"/>
                </a:solidFill>
                <a:latin typeface="Tahoma" panose="020B0604030504040204" pitchFamily="34" charset="0"/>
              </a:rPr>
              <a:t>….</a:t>
            </a:r>
          </a:p>
        </p:txBody>
      </p:sp>
      <p:sp>
        <p:nvSpPr>
          <p:cNvPr id="31752" name="Rectangle 5"/>
          <p:cNvSpPr>
            <a:spLocks noChangeArrowheads="1"/>
          </p:cNvSpPr>
          <p:nvPr/>
        </p:nvSpPr>
        <p:spPr bwMode="auto">
          <a:xfrm>
            <a:off x="1187624" y="5445989"/>
            <a:ext cx="756084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sl-SI" sz="2000" b="0" dirty="0" err="1">
                <a:solidFill>
                  <a:srgbClr val="FF0000"/>
                </a:solidFill>
                <a:latin typeface="Arial" panose="020B0604020202020204" pitchFamily="34" charset="0"/>
              </a:rPr>
              <a:t>Predznanje</a:t>
            </a:r>
            <a:r>
              <a:rPr lang="sl-SI" altLang="sl-SI" sz="2000" b="0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</a:p>
          <a:p>
            <a:pPr algn="ctr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sl-SI" altLang="sl-SI" sz="2000" dirty="0">
                <a:solidFill>
                  <a:srgbClr val="FF0000"/>
                </a:solidFill>
                <a:latin typeface="Arial" panose="020B0604020202020204" pitchFamily="34" charset="0"/>
              </a:rPr>
              <a:t>Količina informacije?</a:t>
            </a:r>
            <a:endParaRPr lang="en-GB" altLang="sl-SI" sz="2000" b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838200" y="4652963"/>
            <a:ext cx="8140992" cy="864096"/>
          </a:xfrm>
        </p:spPr>
        <p:txBody>
          <a:bodyPr/>
          <a:lstStyle/>
          <a:p>
            <a:r>
              <a:rPr lang="sl-SI" dirty="0"/>
              <a:t>Računalništvo in informatika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Podatek</a:t>
            </a:r>
          </a:p>
          <a:p>
            <a:r>
              <a:rPr lang="sl-SI" dirty="0"/>
              <a:t>Informacija</a:t>
            </a:r>
          </a:p>
          <a:p>
            <a:r>
              <a:rPr lang="sl-SI" dirty="0"/>
              <a:t>Znanje</a:t>
            </a:r>
          </a:p>
          <a:p>
            <a:r>
              <a:rPr lang="sl-SI" dirty="0"/>
              <a:t>Modrost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17510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Isti zapis, različna informacija.</a:t>
            </a:r>
          </a:p>
        </p:txBody>
      </p:sp>
      <p:pic>
        <p:nvPicPr>
          <p:cNvPr id="25602" name="Picture 2" descr="Rezultat iskanja slik za MAČKA alkoho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53" y="3562350"/>
            <a:ext cx="4953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ezultat iskanja slik za MAČKA alkoh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40957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vsebine 3"/>
          <p:cNvSpPr txBox="1">
            <a:spLocks/>
          </p:cNvSpPr>
          <p:nvPr/>
        </p:nvSpPr>
        <p:spPr bwMode="auto">
          <a:xfrm>
            <a:off x="1190506" y="5805263"/>
            <a:ext cx="7499350" cy="92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8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4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716A"/>
              </a:buClr>
              <a:buFont typeface="Wingdings 2" panose="05020102010507070707" pitchFamily="18" charset="2"/>
              <a:buChar char=""/>
              <a:defRPr sz="20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4147C"/>
              </a:buClr>
              <a:buFont typeface="Wingdings 2" panose="05020102010507070707" pitchFamily="18" charset="2"/>
              <a:buChar char=""/>
              <a:defRPr sz="2000" kern="1200">
                <a:solidFill>
                  <a:srgbClr val="637988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None/>
            </a:pPr>
            <a:r>
              <a:rPr lang="sl-SI" altLang="sl-SI" sz="2800" dirty="0">
                <a:solidFill>
                  <a:srgbClr val="FF0000"/>
                </a:solidFill>
              </a:rPr>
              <a:t>Zapis?</a:t>
            </a:r>
            <a:endParaRPr lang="sl-SI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zultat iskanja slik za mojster mi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14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lak 3"/>
          <p:cNvSpPr/>
          <p:nvPr/>
        </p:nvSpPr>
        <p:spPr>
          <a:xfrm>
            <a:off x="3995936" y="260648"/>
            <a:ext cx="2664296" cy="2304256"/>
          </a:xfrm>
          <a:prstGeom prst="cloudCallout">
            <a:avLst>
              <a:gd name="adj1" fmla="val 2953"/>
              <a:gd name="adj2" fmla="val 10571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/>
              <a:t>Mihu gre pri informatiki dobro/slabo?</a:t>
            </a:r>
          </a:p>
        </p:txBody>
      </p:sp>
      <p:sp>
        <p:nvSpPr>
          <p:cNvPr id="5" name="Oblak 4"/>
          <p:cNvSpPr/>
          <p:nvPr/>
        </p:nvSpPr>
        <p:spPr>
          <a:xfrm>
            <a:off x="6497450" y="2132856"/>
            <a:ext cx="2664296" cy="2304256"/>
          </a:xfrm>
          <a:prstGeom prst="cloudCallout">
            <a:avLst>
              <a:gd name="adj1" fmla="val -40542"/>
              <a:gd name="adj2" fmla="val 72322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000" dirty="0"/>
              <a:t>Miha ima pri informatiki ocene B,  A, B.</a:t>
            </a:r>
          </a:p>
        </p:txBody>
      </p:sp>
      <p:sp>
        <p:nvSpPr>
          <p:cNvPr id="6" name="Oblak 5"/>
          <p:cNvSpPr/>
          <p:nvPr/>
        </p:nvSpPr>
        <p:spPr>
          <a:xfrm>
            <a:off x="1331640" y="1988840"/>
            <a:ext cx="2664296" cy="2304256"/>
          </a:xfrm>
          <a:prstGeom prst="cloudCallout">
            <a:avLst>
              <a:gd name="adj1" fmla="val 60041"/>
              <a:gd name="adj2" fmla="val 6721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000" dirty="0"/>
              <a:t>Miha ima pri informatiki ocene 4, 5, 4.</a:t>
            </a:r>
          </a:p>
        </p:txBody>
      </p:sp>
    </p:spTree>
    <p:extLst>
      <p:ext uri="{BB962C8B-B14F-4D97-AF65-F5344CB8AC3E}">
        <p14:creationId xmlns:p14="http://schemas.microsoft.com/office/powerpoint/2010/main" val="4492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2160" tIns="46080" rIns="92160" bIns="4608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>
                <a:solidFill>
                  <a:srgbClr val="000066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Vrednost </a:t>
            </a:r>
            <a:r>
              <a:rPr lang="en-GB" altLang="sl-SI">
                <a:solidFill>
                  <a:srgbClr val="000066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informacij</a:t>
            </a:r>
            <a:r>
              <a:rPr lang="sl-SI" altLang="sl-SI">
                <a:solidFill>
                  <a:srgbClr val="000066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endParaRPr lang="en-GB" altLang="sl-SI">
              <a:solidFill>
                <a:srgbClr val="000066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331788" y="1809750"/>
            <a:ext cx="8423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b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lvl="1"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b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sz="2800" b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7788"/>
            <a:ext cx="7488237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>
                <a:solidFill>
                  <a:srgbClr val="7030A0"/>
                </a:solidFill>
              </a:rPr>
              <a:t>Vaja: določi vrednost informacije</a:t>
            </a:r>
          </a:p>
        </p:txBody>
      </p:sp>
      <p:sp>
        <p:nvSpPr>
          <p:cNvPr id="43011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dirty="0"/>
              <a:t>Konjske dirke, stava, bolan konj</a:t>
            </a:r>
          </a:p>
          <a:p>
            <a:r>
              <a:rPr lang="sl-SI" altLang="sl-SI" dirty="0"/>
              <a:t>Vremenska napoved: ponedeljek in torek veter, v sredo dež. </a:t>
            </a:r>
          </a:p>
          <a:p>
            <a:pPr lvl="1"/>
            <a:r>
              <a:rPr lang="sl-SI" altLang="sl-SI" dirty="0"/>
              <a:t>Milan je letalski modelar, Miha na dopustu, Matjaž zbira stare časopise.</a:t>
            </a:r>
          </a:p>
          <a:p>
            <a:r>
              <a:rPr lang="sl-SI" altLang="sl-SI" dirty="0"/>
              <a:t>Razpis izpitnega roka: mesec/teden/dan/5 minut prej</a:t>
            </a:r>
          </a:p>
          <a:p>
            <a:r>
              <a:rPr lang="sl-SI" altLang="sl-SI" dirty="0"/>
              <a:t>Ko pridete v šolo, vam sporočijo, da predavanja tisti dan odpadejo.</a:t>
            </a: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84189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/>
              <a:t>Lastnosti dobre informacije</a:t>
            </a:r>
          </a:p>
        </p:txBody>
      </p:sp>
      <p:sp>
        <p:nvSpPr>
          <p:cNvPr id="44035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251700" cy="4861520"/>
          </a:xfrm>
        </p:spPr>
        <p:txBody>
          <a:bodyPr>
            <a:normAutofit lnSpcReduction="10000"/>
          </a:bodyPr>
          <a:lstStyle/>
          <a:p>
            <a:r>
              <a:rPr lang="sl-SI" altLang="sl-SI" sz="2800" dirty="0">
                <a:solidFill>
                  <a:srgbClr val="FF0000"/>
                </a:solidFill>
              </a:rPr>
              <a:t>Točnost</a:t>
            </a:r>
            <a:endParaRPr lang="sl-SI" altLang="sl-SI" sz="2800" dirty="0"/>
          </a:p>
          <a:p>
            <a:r>
              <a:rPr lang="sl-SI" altLang="sl-SI" sz="2800" dirty="0">
                <a:solidFill>
                  <a:srgbClr val="FF0000"/>
                </a:solidFill>
              </a:rPr>
              <a:t>Resničnost</a:t>
            </a:r>
          </a:p>
          <a:p>
            <a:r>
              <a:rPr lang="sl-SI" altLang="sl-SI" sz="2800" dirty="0">
                <a:solidFill>
                  <a:srgbClr val="FF0000"/>
                </a:solidFill>
              </a:rPr>
              <a:t>Zgoščenost</a:t>
            </a:r>
          </a:p>
          <a:p>
            <a:pPr lvl="1"/>
            <a:r>
              <a:rPr lang="sl-SI" altLang="sl-SI" sz="2400" dirty="0"/>
              <a:t>kratka in jedrnata, vsebuje samo tisto, kar prejemnik potrebuje oz. pričakuje</a:t>
            </a:r>
          </a:p>
          <a:p>
            <a:r>
              <a:rPr lang="sl-SI" altLang="sl-SI" dirty="0">
                <a:solidFill>
                  <a:srgbClr val="FF0000"/>
                </a:solidFill>
              </a:rPr>
              <a:t>Razumljivost</a:t>
            </a:r>
            <a:endParaRPr lang="sl-SI" altLang="sl-SI" sz="4000" dirty="0"/>
          </a:p>
          <a:p>
            <a:pPr lvl="1"/>
            <a:r>
              <a:rPr lang="sl-SI" altLang="sl-SI" sz="2100" dirty="0"/>
              <a:t>odvisna od notranjih dejavnikov (zmožnost predstavljanja ali razumevanja) </a:t>
            </a:r>
          </a:p>
          <a:p>
            <a:pPr lvl="1"/>
            <a:r>
              <a:rPr lang="sl-SI" altLang="sl-SI" sz="2100" dirty="0"/>
              <a:t>zunanjih dejavnikov (šum v komunikaciji) </a:t>
            </a:r>
          </a:p>
          <a:p>
            <a:r>
              <a:rPr lang="sl-SI" altLang="sl-SI" sz="2800" dirty="0"/>
              <a:t> </a:t>
            </a:r>
            <a:r>
              <a:rPr lang="sl-SI" altLang="sl-SI" sz="2800" dirty="0">
                <a:solidFill>
                  <a:srgbClr val="FF0000"/>
                </a:solidFill>
              </a:rPr>
              <a:t>Objektivnost:</a:t>
            </a:r>
            <a:r>
              <a:rPr lang="sl-SI" altLang="sl-SI" sz="2800" dirty="0"/>
              <a:t> odraža realno stanje</a:t>
            </a:r>
          </a:p>
          <a:p>
            <a:pPr lvl="1"/>
            <a:r>
              <a:rPr lang="sl-SI" altLang="sl-SI" sz="2100" dirty="0"/>
              <a:t>sošolec opisuje zagovor izpita pri profesorju in razlaga, kako se mu je godila krivica</a:t>
            </a:r>
          </a:p>
        </p:txBody>
      </p:sp>
    </p:spTree>
    <p:extLst>
      <p:ext uri="{BB962C8B-B14F-4D97-AF65-F5344CB8AC3E}">
        <p14:creationId xmlns:p14="http://schemas.microsoft.com/office/powerpoint/2010/main" val="96638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Vaja: Izpit je bil težak.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Je informacija objektivna/subjektivna?</a:t>
            </a:r>
          </a:p>
          <a:p>
            <a:r>
              <a:rPr lang="sl-SI" dirty="0"/>
              <a:t>Opiši izpit na objektiven način.</a:t>
            </a:r>
          </a:p>
        </p:txBody>
      </p:sp>
    </p:spTree>
    <p:extLst>
      <p:ext uri="{BB962C8B-B14F-4D97-AF65-F5344CB8AC3E}">
        <p14:creationId xmlns:p14="http://schemas.microsoft.com/office/powerpoint/2010/main" val="2280900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Podatek: nekdo nam nekdo pove, da je temperatura vode 100 stopinj.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l-SI" dirty="0" err="1"/>
              <a:t>Laudon</a:t>
            </a:r>
            <a:r>
              <a:rPr lang="sl-SI" dirty="0"/>
              <a:t> iz Butal trdi, da voda vre</a:t>
            </a:r>
          </a:p>
          <a:p>
            <a:pPr lvl="1"/>
            <a:r>
              <a:rPr lang="sl-SI" dirty="0"/>
              <a:t>Johnny iz Los Angelesa pravi , da je malce prevroča za kopanje, a še zdaleč ne vre</a:t>
            </a:r>
          </a:p>
          <a:p>
            <a:pPr lvl="1"/>
            <a:r>
              <a:rPr lang="sl-SI" dirty="0"/>
              <a:t>gospod Kelvin iz Združenega kraljestva pa smrtno resno zatrjuje, da je gotovo zamrznjena</a:t>
            </a:r>
          </a:p>
          <a:p>
            <a:r>
              <a:rPr lang="sl-SI" dirty="0">
                <a:solidFill>
                  <a:srgbClr val="7030A0"/>
                </a:solidFill>
              </a:rPr>
              <a:t>Zakaj si je vsak od njih iz istega podatka ustvaril drugačno informacijo?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80618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8628" y="163835"/>
            <a:ext cx="7499350" cy="1143000"/>
          </a:xfrm>
        </p:spPr>
        <p:txBody>
          <a:bodyPr/>
          <a:lstStyle/>
          <a:p>
            <a:r>
              <a:rPr lang="sl-SI" dirty="0"/>
              <a:t>Tri sita informacije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31640" y="1306834"/>
            <a:ext cx="7812360" cy="5218509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Nekoč je nekdo prišel k Sokratu ves razburjen.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"Hej, Sokrat, ali si že slišal, kaj je storil tvoj prijatelj? Grozno…"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"Počakaj," ga je prekinil modrec. "Ali si to, kar mi hočeš povedati, presejal skozi tri sita?"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"Tri sita?" je začudeno vprašal.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"Da, tri sita. Prvo sito je </a:t>
            </a:r>
            <a:r>
              <a:rPr lang="sl-SI" sz="2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RESNICA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 Ali je vse to res, kar bi mi rad povedal?"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"Ne, slišal sem govoriti o tem in ..."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„Hm, gotovo si to preveril z drugim sitom. To je sito </a:t>
            </a:r>
            <a:r>
              <a:rPr lang="sl-SI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DOBROTE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. Ali je to, kar mi hočeš povedati, če že ni čisto zanesljivo res, vsaj dobro?"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Obotavljivo je odvrnil: "Ne, ne, ravno nasprotno..."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„Pa vzemiva še tretje sito in vprašajva, ali je </a:t>
            </a:r>
            <a:r>
              <a:rPr lang="sl-SI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POTREBNO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da mi govoriš o tem?"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"Potrebno ravno ni..."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"Torej, če to, kar mi hočeš povedati ni niti </a:t>
            </a:r>
            <a:r>
              <a:rPr lang="sl-SI" sz="2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resnično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niti </a:t>
            </a:r>
            <a:r>
              <a:rPr lang="sl-SI" sz="20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niti </a:t>
            </a:r>
            <a:r>
              <a:rPr lang="sl-SI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potrebno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, naj ostane zakopano in ne obremenjuj s tem niti sebe niti mene!"</a:t>
            </a:r>
          </a:p>
        </p:txBody>
      </p:sp>
      <p:pic>
        <p:nvPicPr>
          <p:cNvPr id="1026" name="Picture 2" descr="http://triglav-svetovanje.si/3bb4b93f-3385-49fa-b446-c16eb36a5916/lonci.jpg?MOD=AJPERES&amp;CACHEID=3bb4b93f-3385-49fa-b446-c16eb36a5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2547"/>
            <a:ext cx="2299052" cy="12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214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Podatek </a:t>
            </a:r>
            <a:r>
              <a:rPr lang="sl-SI" dirty="0">
                <a:sym typeface="Wingdings" panose="05000000000000000000" pitchFamily="2" charset="2"/>
              </a:rPr>
              <a:t> Informacija </a:t>
            </a:r>
            <a:endParaRPr lang="sl-SI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 dirty="0"/>
              <a:t>Informacija se vedno zgradi na koncu, pri prejemniku.</a:t>
            </a:r>
          </a:p>
          <a:p>
            <a:r>
              <a:rPr lang="sl-SI" altLang="sl-SI" dirty="0"/>
              <a:t>In – ker se ne zgodi pri vseh ljudeh enako…..</a:t>
            </a:r>
          </a:p>
          <a:p>
            <a:endParaRPr lang="sl-SI" altLang="sl-SI" dirty="0"/>
          </a:p>
          <a:p>
            <a:pPr marL="82550" indent="0" algn="ctr">
              <a:buNone/>
            </a:pPr>
            <a:r>
              <a:rPr lang="sl-SI" altLang="sl-SI" dirty="0"/>
              <a:t>Te sprašujem </a:t>
            </a:r>
            <a:r>
              <a:rPr lang="sl-SI" altLang="sl-SI" dirty="0">
                <a:sym typeface="Wingdings" panose="05000000000000000000" pitchFamily="2" charset="2"/>
              </a:rPr>
              <a:t> </a:t>
            </a:r>
            <a:endParaRPr lang="sl-SI" altLang="sl-SI" dirty="0"/>
          </a:p>
        </p:txBody>
      </p:sp>
      <p:sp>
        <p:nvSpPr>
          <p:cNvPr id="14341" name="Text Box 19"/>
          <p:cNvSpPr txBox="1">
            <a:spLocks noChangeArrowheads="1"/>
          </p:cNvSpPr>
          <p:nvPr/>
        </p:nvSpPr>
        <p:spPr bwMode="auto">
          <a:xfrm>
            <a:off x="4211638" y="50847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sl-SI" sz="1400" b="1">
              <a:latin typeface="Tahoma" panose="020B0604030504040204" pitchFamily="34" charset="0"/>
            </a:endParaRPr>
          </a:p>
        </p:txBody>
      </p:sp>
      <p:sp>
        <p:nvSpPr>
          <p:cNvPr id="14342" name="Text Box 29"/>
          <p:cNvSpPr txBox="1">
            <a:spLocks noChangeArrowheads="1"/>
          </p:cNvSpPr>
          <p:nvPr/>
        </p:nvSpPr>
        <p:spPr bwMode="auto">
          <a:xfrm>
            <a:off x="1166813" y="2800350"/>
            <a:ext cx="1317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sl-SI"/>
          </a:p>
        </p:txBody>
      </p:sp>
      <p:pic>
        <p:nvPicPr>
          <p:cNvPr id="14343" name="Picture 40" descr="Logotip-ES-Kranj-modra-50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032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0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31840" y="2852936"/>
            <a:ext cx="2952328" cy="288032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82550" indent="0">
              <a:buNone/>
            </a:pPr>
            <a:r>
              <a:rPr lang="sl-SI" sz="4400" dirty="0">
                <a:latin typeface="Agency FB" panose="020B0503020202020204" pitchFamily="34" charset="0"/>
              </a:rPr>
              <a:t>Ali rad daješ negativne komentarje? </a:t>
            </a:r>
          </a:p>
        </p:txBody>
      </p:sp>
      <p:pic>
        <p:nvPicPr>
          <p:cNvPr id="1026" name="Picture 2" descr="http://triglav-svetovanje.si/3bb4b93f-3385-49fa-b446-c16eb36a5916/lonci.jpg?MOD=AJPERES&amp;CACHEID=3bb4b93f-3385-49fa-b446-c16eb36a5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78" y="1630235"/>
            <a:ext cx="2299052" cy="12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7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Informacijska družba je …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2265040"/>
          </a:xfrm>
        </p:spPr>
        <p:txBody>
          <a:bodyPr>
            <a:normAutofit/>
          </a:bodyPr>
          <a:lstStyle/>
          <a:p>
            <a:r>
              <a:rPr lang="sl-SI" dirty="0"/>
              <a:t>ponovimo</a:t>
            </a:r>
          </a:p>
          <a:p>
            <a:pPr lvl="2"/>
            <a:endParaRPr lang="sl-SI" dirty="0"/>
          </a:p>
          <a:p>
            <a:pPr marL="657225" lvl="2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2846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sl-SI" dirty="0" err="1"/>
              <a:t>Sinteza</a:t>
            </a:r>
            <a:r>
              <a:rPr lang="en-GB" altLang="sl-SI" dirty="0"/>
              <a:t> </a:t>
            </a:r>
            <a:r>
              <a:rPr lang="en-GB" altLang="sl-SI" dirty="0" err="1"/>
              <a:t>znanja</a:t>
            </a:r>
            <a:r>
              <a:rPr lang="en-GB" altLang="sl-SI" dirty="0"/>
              <a:t> </a:t>
            </a:r>
            <a:r>
              <a:rPr lang="en-GB" altLang="sl-SI" dirty="0" err="1"/>
              <a:t>iz</a:t>
            </a:r>
            <a:r>
              <a:rPr lang="en-GB" altLang="sl-SI" dirty="0"/>
              <a:t> </a:t>
            </a:r>
            <a:r>
              <a:rPr lang="en-GB" altLang="sl-SI" dirty="0" err="1"/>
              <a:t>podatkov</a:t>
            </a:r>
            <a:endParaRPr lang="en-GB" altLang="sl-SI" dirty="0"/>
          </a:p>
        </p:txBody>
      </p:sp>
      <p:sp>
        <p:nvSpPr>
          <p:cNvPr id="35844" name="Ograda vsebine 5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757064"/>
          </a:xfrm>
        </p:spPr>
        <p:txBody>
          <a:bodyPr/>
          <a:lstStyle/>
          <a:p>
            <a:r>
              <a:rPr lang="sl-SI" dirty="0">
                <a:hlinkClick r:id="rId3"/>
              </a:rPr>
              <a:t>DIKW piramida</a:t>
            </a:r>
            <a:r>
              <a:rPr lang="sl-SI" dirty="0"/>
              <a:t> </a:t>
            </a:r>
            <a:r>
              <a:rPr lang="sl-SI" sz="1800" dirty="0"/>
              <a:t>(</a:t>
            </a:r>
            <a:r>
              <a:rPr lang="en-US" sz="1800" dirty="0"/>
              <a:t>data, information, knowledge, wisdom</a:t>
            </a:r>
            <a:r>
              <a:rPr lang="sl-SI" sz="1800" dirty="0"/>
              <a:t>)</a:t>
            </a:r>
          </a:p>
          <a:p>
            <a:endParaRPr lang="sl-SI" altLang="sl-SI" dirty="0"/>
          </a:p>
          <a:p>
            <a:endParaRPr lang="en-GB" altLang="sl-SI" dirty="0"/>
          </a:p>
        </p:txBody>
      </p:sp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0" y="3929063"/>
            <a:ext cx="8423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sl-SI" altLang="sl-SI" sz="28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907704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5499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306FD5-8E48-452E-800B-2B56B9F6C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70306FD5-8E48-452E-800B-2B56B9F6C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70306FD5-8E48-452E-800B-2B56B9F6C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70306FD5-8E48-452E-800B-2B56B9F6C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9A5999-93F0-45F4-9D5E-EF02A43C0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C29A5999-93F0-45F4-9D5E-EF02A43C0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C29A5999-93F0-45F4-9D5E-EF02A43C0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C29A5999-93F0-45F4-9D5E-EF02A43C0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FDDE53-C4EC-4551-8F01-46C66A760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D8FDDE53-C4EC-4551-8F01-46C66A760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D8FDDE53-C4EC-4551-8F01-46C66A760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D8FDDE53-C4EC-4551-8F01-46C66A760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1EBBD-8609-4FF2-B925-5BC4096A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5151EBBD-8609-4FF2-B925-5BC4096A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5151EBBD-8609-4FF2-B925-5BC4096A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5151EBBD-8609-4FF2-B925-5BC4096A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/>
      <p:bldGraphic spid="2" grpId="0">
        <p:bldSub>
          <a:bldDgm bld="lvlOne" rev="1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64960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8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/>
              <a:t>Znanje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altLang="sl-SI" dirty="0"/>
          </a:p>
          <a:p>
            <a:r>
              <a:rPr lang="sl-SI" altLang="sl-SI" dirty="0"/>
              <a:t>Znanje = kar človek ve, zna, čuti &lt;3 </a:t>
            </a:r>
          </a:p>
          <a:p>
            <a:r>
              <a:rPr lang="sl-SI" altLang="sl-SI" dirty="0"/>
              <a:t>od človeka do človeka se zelo razlikuje</a:t>
            </a:r>
          </a:p>
          <a:p>
            <a:r>
              <a:rPr lang="sl-SI" altLang="sl-SI" dirty="0"/>
              <a:t>poznamo:</a:t>
            </a:r>
          </a:p>
          <a:p>
            <a:pPr lvl="1"/>
            <a:r>
              <a:rPr lang="sl-SI" altLang="sl-SI" dirty="0"/>
              <a:t>nezapisano (v glavah) </a:t>
            </a:r>
          </a:p>
          <a:p>
            <a:pPr lvl="1"/>
            <a:r>
              <a:rPr lang="sl-SI" altLang="sl-SI" dirty="0"/>
              <a:t>zapisano znanje (predstavljeno s podatki, npr. knjige)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4211638" y="50847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sl-SI" sz="1400" b="1">
              <a:latin typeface="Tahoma" panose="020B0604030504040204" pitchFamily="34" charset="0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166813" y="2800350"/>
            <a:ext cx="1317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sl-SI"/>
          </a:p>
        </p:txBody>
      </p:sp>
      <p:pic>
        <p:nvPicPr>
          <p:cNvPr id="16392" name="Picture 34" descr="Logotip-ES-Kranj-modra-50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032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272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6" y="692696"/>
            <a:ext cx="8136000" cy="57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2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980728"/>
            <a:ext cx="8136000" cy="5730796"/>
          </a:xfrm>
          <a:prstGeom prst="rect">
            <a:avLst/>
          </a:prstGeom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r>
              <a:rPr lang="sl-SI">
                <a:hlinkClick r:id="rId3"/>
              </a:rPr>
              <a:t>Map of Computer Science </a:t>
            </a:r>
            <a:r>
              <a:rPr lang="sl-SI" sz="2800"/>
              <a:t>(10 min)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8788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764704"/>
            <a:ext cx="8136000" cy="573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51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zultat iskanja slik za shu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1475825" cy="147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upload.wikimedia.org/wikipedia/commons/thumb/4/48/F%C4%93ngshu%C7%90.svg/150px-F%C4%93ngshu%C7%90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3212976"/>
            <a:ext cx="142875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Pomen znanja</a:t>
            </a:r>
          </a:p>
        </p:txBody>
      </p:sp>
    </p:spTree>
    <p:extLst>
      <p:ext uri="{BB962C8B-B14F-4D97-AF65-F5344CB8AC3E}">
        <p14:creationId xmlns:p14="http://schemas.microsoft.com/office/powerpoint/2010/main" val="30612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784" y="2348879"/>
            <a:ext cx="3765798" cy="2277523"/>
          </a:xfrm>
          <a:prstGeom prst="rect">
            <a:avLst/>
          </a:prstGeom>
        </p:spPr>
      </p:pic>
      <p:pic>
        <p:nvPicPr>
          <p:cNvPr id="32774" name="Picture 6" descr="Rezultat iskanja slik za feng shui spal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97078"/>
            <a:ext cx="6286500" cy="52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slov 1"/>
          <p:cNvSpPr txBox="1">
            <a:spLocks/>
          </p:cNvSpPr>
          <p:nvPr/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r>
              <a:rPr lang="sl-SI"/>
              <a:t>Pomen znanja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356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r>
              <a:rPr lang="sl-SI" dirty="0"/>
              <a:t>Kaj pomeni???</a:t>
            </a:r>
          </a:p>
        </p:txBody>
      </p:sp>
      <p:sp>
        <p:nvSpPr>
          <p:cNvPr id="2" name="Pravokotnik 1"/>
          <p:cNvSpPr/>
          <p:nvPr/>
        </p:nvSpPr>
        <p:spPr>
          <a:xfrm>
            <a:off x="2484475" y="2924944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err="1">
                <a:solidFill>
                  <a:schemeClr val="accent5">
                    <a:lumMod val="50000"/>
                  </a:schemeClr>
                </a:solidFill>
              </a:rPr>
              <a:t>您以优异的成绩通过了考试</a:t>
            </a:r>
            <a:r>
              <a:rPr lang="sl-SI" sz="2800" dirty="0">
                <a:solidFill>
                  <a:schemeClr val="accent5">
                    <a:lumMod val="50000"/>
                  </a:schemeClr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45098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4" descr="analogue-digital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5" t="64293" r="1075" b="9643"/>
          <a:stretch/>
        </p:blipFill>
        <p:spPr>
          <a:xfrm>
            <a:off x="4121150" y="3860800"/>
            <a:ext cx="5022850" cy="1081088"/>
          </a:xfrm>
        </p:spPr>
      </p:pic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46238" y="276225"/>
            <a:ext cx="7497762" cy="1143000"/>
          </a:xfrm>
        </p:spPr>
        <p:txBody>
          <a:bodyPr>
            <a:normAutofit fontScale="90000"/>
          </a:bodyPr>
          <a:lstStyle/>
          <a:p>
            <a:br>
              <a:rPr lang="sl-SI" altLang="sl-SI"/>
            </a:br>
            <a:br>
              <a:rPr lang="sl-SI" altLang="sl-SI"/>
            </a:br>
            <a:endParaRPr lang="sl-SI" altLang="sl-SI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-3132138" y="21209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sl-SI" sz="2400">
              <a:latin typeface="Times New Roman" panose="02020603050405020304" pitchFamily="18" charset="0"/>
            </a:endParaRPr>
          </a:p>
        </p:txBody>
      </p:sp>
      <p:pic>
        <p:nvPicPr>
          <p:cNvPr id="10" name="Picture 4" descr="analogue-digit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48920"/>
          <a:stretch/>
        </p:blipFill>
        <p:spPr bwMode="auto">
          <a:xfrm>
            <a:off x="2195736" y="1863526"/>
            <a:ext cx="5022559" cy="142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analogue-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124744"/>
            <a:ext cx="5022559" cy="414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7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Vplivi informacijske družbe</a:t>
            </a:r>
          </a:p>
        </p:txBody>
      </p:sp>
      <p:sp>
        <p:nvSpPr>
          <p:cNvPr id="4" name="PoljeZBesedilom 3"/>
          <p:cNvSpPr txBox="1"/>
          <p:nvPr/>
        </p:nvSpPr>
        <p:spPr>
          <a:xfrm rot="406608">
            <a:off x="2804362" y="2327451"/>
            <a:ext cx="4567311" cy="822305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1"/>
            <a:r>
              <a:rPr lang="sl-SI" sz="3200" dirty="0"/>
              <a:t>KAJ MENIŠ?     </a:t>
            </a:r>
          </a:p>
        </p:txBody>
      </p:sp>
      <p:sp>
        <p:nvSpPr>
          <p:cNvPr id="5" name="PoljeZBesedilom 4"/>
          <p:cNvSpPr txBox="1"/>
          <p:nvPr/>
        </p:nvSpPr>
        <p:spPr>
          <a:xfrm rot="20612829">
            <a:off x="2442067" y="4385345"/>
            <a:ext cx="5613079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sl-SI" dirty="0"/>
              <a:t>KAJ PRINAŠA združenje zdravstvene in osebne izkaznice??</a:t>
            </a:r>
          </a:p>
        </p:txBody>
      </p:sp>
    </p:spTree>
    <p:extLst>
      <p:ext uri="{BB962C8B-B14F-4D97-AF65-F5344CB8AC3E}">
        <p14:creationId xmlns:p14="http://schemas.microsoft.com/office/powerpoint/2010/main" val="3845977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1465263" y="2120900"/>
            <a:ext cx="7499350" cy="4130334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sl-SI" altLang="sl-SI" sz="2400" dirty="0"/>
              <a:t>Je tekoči (analogni) zapis spremenljive količine, ki lahko zavzame vse njene vrednosti. 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79388" y="1341438"/>
            <a:ext cx="8785225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200000"/>
            </a:pPr>
            <a:endParaRPr lang="en-US" altLang="sl-SI" sz="2000" b="1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-3132138" y="21209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sl-SI" sz="2400">
              <a:latin typeface="Times New Roman" panose="02020603050405020304" pitchFamily="18" charset="0"/>
            </a:endParaRPr>
          </a:p>
        </p:txBody>
      </p:sp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2122492" y="1384257"/>
            <a:ext cx="60051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400" b="1" dirty="0">
                <a:solidFill>
                  <a:schemeClr val="bg2"/>
                </a:solidFill>
                <a:latin typeface="Tahoma" panose="020B0604030504040204" pitchFamily="34" charset="0"/>
              </a:rPr>
              <a:t>ZVEZNA (ANALOGNA) PREDSTAVITEV</a:t>
            </a:r>
          </a:p>
        </p:txBody>
      </p:sp>
      <p:pic>
        <p:nvPicPr>
          <p:cNvPr id="16" name="Picture 4" descr="analogue-digit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1" b="50783"/>
          <a:stretch/>
        </p:blipFill>
        <p:spPr bwMode="auto">
          <a:xfrm>
            <a:off x="3032109" y="337722"/>
            <a:ext cx="3393287" cy="8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http://eucbeniki.sio.si/admin/documents/learning_unit/3745/1301_Strojna_oprema_programska_oprema_in_OS_1422031064/slika_analogni_stev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92" y="3140968"/>
            <a:ext cx="5920169" cy="28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40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1465263" y="2120900"/>
            <a:ext cx="7499350" cy="4130334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sl-SI" altLang="sl-SI" sz="2400" dirty="0"/>
              <a:t>Je zapis vrednosti s končno množico nizov dogovorjenih znakov (digitalni zapis). 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79388" y="1341438"/>
            <a:ext cx="8785225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SzPct val="200000"/>
            </a:pPr>
            <a:endParaRPr lang="en-US" altLang="sl-SI" sz="2000" b="1">
              <a:solidFill>
                <a:srgbClr val="336699"/>
              </a:solidFill>
              <a:latin typeface="Tahoma" panose="020B0604030504040204" pitchFamily="34" charset="0"/>
            </a:endParaRPr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-3132138" y="21209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sl-SI" sz="2400">
              <a:latin typeface="Times New Roman" panose="02020603050405020304" pitchFamily="18" charset="0"/>
            </a:endParaRPr>
          </a:p>
        </p:txBody>
      </p:sp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2122492" y="1384257"/>
            <a:ext cx="6708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400" b="1" dirty="0">
                <a:solidFill>
                  <a:schemeClr val="bg2"/>
                </a:solidFill>
                <a:latin typeface="Tahoma" panose="020B0604030504040204" pitchFamily="34" charset="0"/>
              </a:rPr>
              <a:t>DISKRETNA (DIGITALNA) </a:t>
            </a:r>
            <a:r>
              <a:rPr lang="sl-SI" altLang="sl-SI" b="1" dirty="0">
                <a:solidFill>
                  <a:schemeClr val="bg2"/>
                </a:solidFill>
              </a:rPr>
              <a:t> </a:t>
            </a:r>
            <a:r>
              <a:rPr lang="sl-SI" altLang="sl-SI" sz="2400" b="1" dirty="0">
                <a:solidFill>
                  <a:schemeClr val="bg2"/>
                </a:solidFill>
                <a:latin typeface="Tahoma" panose="020B0604030504040204" pitchFamily="34" charset="0"/>
              </a:rPr>
              <a:t>PREDSTAVITEV</a:t>
            </a:r>
          </a:p>
        </p:txBody>
      </p:sp>
      <p:pic>
        <p:nvPicPr>
          <p:cNvPr id="16" name="Picture 4" descr="analogue-digit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7" t="64485" r="817" b="3909"/>
          <a:stretch/>
        </p:blipFill>
        <p:spPr bwMode="auto">
          <a:xfrm>
            <a:off x="3032109" y="337722"/>
            <a:ext cx="3393287" cy="8848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74" y="3549915"/>
            <a:ext cx="6389928" cy="18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4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Digitalni podatki imajo le določen nabor vrednosti</a:t>
            </a: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/>
              <a:t>Med dvema vrednostma je „luknja“</a:t>
            </a:r>
          </a:p>
          <a:p>
            <a:pPr lvl="1"/>
            <a:r>
              <a:rPr lang="sl-SI" dirty="0"/>
              <a:t>Med vrednostjo 0 in 1 v celoštevilčnem številskem sistemu ni nobene vrednosti, v resnici pa je nešteto racionalnih števil (0,1 ali 0,3 ali pa 0,3333).</a:t>
            </a:r>
          </a:p>
          <a:p>
            <a:r>
              <a:rPr lang="sl-SI" dirty="0"/>
              <a:t>digitalni termometer </a:t>
            </a:r>
            <a:r>
              <a:rPr lang="sl-SI" sz="2200" dirty="0"/>
              <a:t>(odvisen od natančnosti, na 0,1 natančno)</a:t>
            </a:r>
            <a:endParaRPr lang="sl-SI" dirty="0"/>
          </a:p>
          <a:p>
            <a:r>
              <a:rPr lang="sl-SI" dirty="0"/>
              <a:t>digitalna ura </a:t>
            </a:r>
            <a:r>
              <a:rPr lang="sl-SI" sz="2200" dirty="0"/>
              <a:t>(na sekundo natančno)</a:t>
            </a:r>
          </a:p>
          <a:p>
            <a:r>
              <a:rPr lang="sl-SI" dirty="0"/>
              <a:t>digitalni merilniki hitrosti </a:t>
            </a:r>
            <a:r>
              <a:rPr lang="sl-SI" sz="2200" dirty="0"/>
              <a:t>(na 1 km/h natančno)</a:t>
            </a:r>
          </a:p>
          <a:p>
            <a:r>
              <a:rPr lang="sl-SI" dirty="0"/>
              <a:t>digitalna tehtnica </a:t>
            </a:r>
            <a:r>
              <a:rPr lang="sl-SI" sz="2200" dirty="0"/>
              <a:t>(na 10 ali 100 g natančno)</a:t>
            </a:r>
          </a:p>
        </p:txBody>
      </p:sp>
    </p:spTree>
    <p:extLst>
      <p:ext uri="{BB962C8B-B14F-4D97-AF65-F5344CB8AC3E}">
        <p14:creationId xmlns:p14="http://schemas.microsoft.com/office/powerpoint/2010/main" val="4060285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Mesar in tehtnica</a:t>
            </a:r>
          </a:p>
        </p:txBody>
      </p:sp>
      <p:pic>
        <p:nvPicPr>
          <p:cNvPr id="20482" name="Picture 2" descr="Dibal G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7365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BETA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37" y="274638"/>
            <a:ext cx="33813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AS ER P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35403"/>
            <a:ext cx="3810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5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Razmisli: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Kakšen bi moral biti semafor, da bi podatke prikazoval zvezno?</a:t>
            </a:r>
          </a:p>
          <a:p>
            <a:pPr lvl="1"/>
            <a:r>
              <a:rPr lang="sl-SI" dirty="0"/>
              <a:t>Katera predstavitev podatkov prikazuje točnejši rezultat?</a:t>
            </a:r>
          </a:p>
          <a:p>
            <a:pPr lvl="1"/>
            <a:r>
              <a:rPr lang="sl-SI" dirty="0"/>
              <a:t>Pri kateri predstavitvi ga je lažje odčitati?</a:t>
            </a:r>
          </a:p>
          <a:p>
            <a:pPr lvl="1"/>
            <a:r>
              <a:rPr lang="sl-SI" dirty="0"/>
              <a:t>Poznaš kakšen novejši semafor?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5313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1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2" descr="http://drenovec.tsckr.si/uvod/slike/mmo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94" y="2276872"/>
            <a:ext cx="6057762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sl-SI" dirty="0"/>
              <a:t>Miselni podatkovni model (sveta)</a:t>
            </a:r>
          </a:p>
        </p:txBody>
      </p:sp>
      <p:sp>
        <p:nvSpPr>
          <p:cNvPr id="18435" name="Označba mesta vsebine 2"/>
          <p:cNvSpPr>
            <a:spLocks noGrp="1"/>
          </p:cNvSpPr>
          <p:nvPr>
            <p:ph idx="1"/>
          </p:nvPr>
        </p:nvSpPr>
        <p:spPr>
          <a:xfrm>
            <a:off x="1435100" y="1417638"/>
            <a:ext cx="7499350" cy="4830762"/>
          </a:xfrm>
        </p:spPr>
        <p:txBody>
          <a:bodyPr>
            <a:normAutofit/>
          </a:bodyPr>
          <a:lstStyle/>
          <a:p>
            <a:r>
              <a:rPr lang="sl-SI" altLang="sl-SI" sz="2800" dirty="0"/>
              <a:t>Človeško zaznavanje sveta se nanaša na fizično obstoječi svet in na svet idej</a:t>
            </a:r>
          </a:p>
        </p:txBody>
      </p:sp>
    </p:spTree>
    <p:extLst>
      <p:ext uri="{BB962C8B-B14F-4D97-AF65-F5344CB8AC3E}">
        <p14:creationId xmlns:p14="http://schemas.microsoft.com/office/powerpoint/2010/main" val="1523414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Model realnosti</a:t>
            </a:r>
          </a:p>
        </p:txBody>
      </p:sp>
      <p:pic>
        <p:nvPicPr>
          <p:cNvPr id="27650" name="Picture 2" descr="Rezultat iskanja slik za model realno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553325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21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Objektivnost / subjektivnost modela realnosti</a:t>
            </a:r>
          </a:p>
        </p:txBody>
      </p:sp>
      <p:pic>
        <p:nvPicPr>
          <p:cNvPr id="20482" name="Picture 2" descr="Poveza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810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0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1837184"/>
          </a:xfrm>
        </p:spPr>
        <p:txBody>
          <a:bodyPr/>
          <a:lstStyle/>
          <a:p>
            <a:r>
              <a:rPr lang="en-US" dirty="0">
                <a:hlinkClick r:id="rId2"/>
              </a:rPr>
              <a:t>12 Facts About Famous Logos</a:t>
            </a:r>
            <a:r>
              <a:rPr lang="sl-SI" dirty="0"/>
              <a:t>…</a:t>
            </a:r>
          </a:p>
          <a:p>
            <a:endParaRPr lang="en-US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60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Teorija informacij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149552"/>
          </a:xfrm>
        </p:spPr>
        <p:txBody>
          <a:bodyPr>
            <a:noAutofit/>
          </a:bodyPr>
          <a:lstStyle/>
          <a:p>
            <a:r>
              <a:rPr lang="sl-SI" sz="2400" dirty="0"/>
              <a:t>zapis (kodiranje) in prenos informacije omejena z matematičnimi in fizikalnimi zakoni</a:t>
            </a:r>
          </a:p>
          <a:p>
            <a:r>
              <a:rPr lang="sl-SI" sz="2400" dirty="0"/>
              <a:t>vsebuje različna področja (matematika, fizika, verjetnostna  teorija, statistika, kombinatorika, termodinamika, elektronski inženiring,  procesiranje signalov…)</a:t>
            </a:r>
          </a:p>
          <a:p>
            <a:r>
              <a:rPr lang="sl-SI" sz="2400" dirty="0"/>
              <a:t>Ukvarja se z vprašanji</a:t>
            </a:r>
          </a:p>
          <a:p>
            <a:pPr lvl="1"/>
            <a:r>
              <a:rPr lang="sl-SI" sz="2000" dirty="0"/>
              <a:t>Kateri prenosni kanal je optimalen?</a:t>
            </a:r>
          </a:p>
          <a:p>
            <a:pPr lvl="1"/>
            <a:r>
              <a:rPr lang="sl-SI" sz="2000" dirty="0"/>
              <a:t>Kako učinkovito prenesti informacijo?</a:t>
            </a:r>
          </a:p>
          <a:p>
            <a:pPr lvl="1"/>
            <a:r>
              <a:rPr lang="sl-SI" sz="2000" dirty="0"/>
              <a:t>Kaj narediti, če se na prenosnem kanalu pojavljajo motnje?</a:t>
            </a:r>
          </a:p>
          <a:p>
            <a:pPr lvl="1"/>
            <a:r>
              <a:rPr lang="sl-SI" sz="2000" dirty="0"/>
              <a:t>Kako naj zakodirano sporočilo, da je dovolj varno in ga bo prejemnik zmogel prebrat?</a:t>
            </a:r>
          </a:p>
          <a:p>
            <a:pPr lvl="1"/>
            <a:r>
              <a:rPr lang="sl-SI" sz="2000" dirty="0"/>
              <a:t>Ali ima prejemnik pravo znanje za prejem sporočila?</a:t>
            </a:r>
          </a:p>
        </p:txBody>
      </p:sp>
    </p:spTree>
    <p:extLst>
      <p:ext uri="{BB962C8B-B14F-4D97-AF65-F5344CB8AC3E}">
        <p14:creationId xmlns:p14="http://schemas.microsoft.com/office/powerpoint/2010/main" val="155369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Sem… 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Optimističen</a:t>
            </a:r>
            <a:r>
              <a:rPr lang="sl-SI" dirty="0"/>
              <a:t>. Računalniki bodo naredili vse namesto nas.</a:t>
            </a:r>
          </a:p>
          <a:p>
            <a:r>
              <a:rPr lang="sl-SI" dirty="0">
                <a:solidFill>
                  <a:schemeClr val="accent5"/>
                </a:solidFill>
              </a:rPr>
              <a:t>Pesimističen</a:t>
            </a:r>
            <a:r>
              <a:rPr lang="sl-SI" dirty="0"/>
              <a:t>. Računalniki imajo negativen vpliv na družbo.</a:t>
            </a:r>
          </a:p>
          <a:p>
            <a:r>
              <a:rPr lang="sl-SI" dirty="0"/>
              <a:t>Nekaj vmes… 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78554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1837184"/>
          </a:xfrm>
        </p:spPr>
        <p:txBody>
          <a:bodyPr/>
          <a:lstStyle/>
          <a:p>
            <a:r>
              <a:rPr lang="en-US" dirty="0">
                <a:hlinkClick r:id="rId2"/>
              </a:rPr>
              <a:t>From Data to Information: Introducing Information Science (Animation)</a:t>
            </a:r>
            <a:endParaRPr lang="sl-SI" dirty="0"/>
          </a:p>
          <a:p>
            <a:endParaRPr lang="sl-SI" dirty="0"/>
          </a:p>
          <a:p>
            <a:endParaRPr lang="en-US" dirty="0"/>
          </a:p>
          <a:p>
            <a:endParaRPr lang="sl-SI" dirty="0"/>
          </a:p>
        </p:txBody>
      </p:sp>
      <p:pic>
        <p:nvPicPr>
          <p:cNvPr id="4" name="Slika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687" y="2708920"/>
            <a:ext cx="6156176" cy="33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7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98" y="1417320"/>
            <a:ext cx="7734300" cy="501015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9599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Informatika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altLang="sl-SI"/>
              <a:t>j</a:t>
            </a:r>
            <a:r>
              <a:rPr lang="sl-SI"/>
              <a:t>e veda, ki se ukvarja z zbiranjem, obdelavo, shranjevanjem in posredovanjem podatkov in informacij</a:t>
            </a:r>
          </a:p>
          <a:p>
            <a:r>
              <a:rPr lang="sl-SI"/>
              <a:t>raziskuje:</a:t>
            </a:r>
          </a:p>
          <a:p>
            <a:pPr lvl="1"/>
            <a:r>
              <a:rPr lang="sl-SI"/>
              <a:t>vrste in značilnosti informacij</a:t>
            </a:r>
          </a:p>
          <a:p>
            <a:pPr lvl="1"/>
            <a:r>
              <a:rPr lang="sl-SI"/>
              <a:t>obliko, način posredovanja in hranjenja (kodiranje)</a:t>
            </a:r>
          </a:p>
          <a:p>
            <a:pPr lvl="1"/>
            <a:r>
              <a:rPr lang="sl-SI"/>
              <a:t>informacijske dejavnosti</a:t>
            </a:r>
          </a:p>
          <a:p>
            <a:pPr lvl="1"/>
            <a:r>
              <a:rPr lang="sl-SI"/>
              <a:t>vplive informacij na človeka, razvoj družbe…</a:t>
            </a:r>
          </a:p>
          <a:p>
            <a:r>
              <a:rPr lang="sl-SI"/>
              <a:t>naslanja se na številne druge discipline, npr. na matematiko, računalništvo in psihologijo</a:t>
            </a:r>
            <a:endParaRPr lang="sl-SI" dirty="0"/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sz="2800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12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Računalništvo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dirty="0"/>
              <a:t>j</a:t>
            </a:r>
            <a:r>
              <a:rPr lang="sl-SI" dirty="0"/>
              <a:t>e veda o računalnikih in vsem, kar je povezano z njihovo uporabo, ukvarja s strojno obdelavo podatkov</a:t>
            </a:r>
          </a:p>
          <a:p>
            <a:pPr lvl="2"/>
            <a:r>
              <a:rPr lang="sl-SI" dirty="0"/>
              <a:t>RAČUNALNIK je… najpomembnejši pripomoček za avtomatsko obdelavo podatkov.</a:t>
            </a:r>
          </a:p>
          <a:p>
            <a:r>
              <a:rPr lang="sl-SI" dirty="0"/>
              <a:t>V praksi je računalništvo povezano z mnogimi vedami, npr. z matematiko, elektroniko, informatiko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53543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Informacijska tehnologija 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435100" y="1447800"/>
            <a:ext cx="7601396" cy="4800600"/>
          </a:xfrm>
        </p:spPr>
        <p:txBody>
          <a:bodyPr>
            <a:normAutofit fontScale="92500" lnSpcReduction="10000"/>
          </a:bodyPr>
          <a:lstStyle/>
          <a:p>
            <a:r>
              <a:rPr lang="sl-SI" dirty="0">
                <a:solidFill>
                  <a:schemeClr val="bg2"/>
                </a:solidFill>
              </a:rPr>
              <a:t>tehnologija</a:t>
            </a:r>
            <a:r>
              <a:rPr lang="sl-SI" dirty="0"/>
              <a:t> je splet metod, orodij, tehnik in naprav za izdelovanje predmetov, gradnjo objektov, proizvodnjo</a:t>
            </a:r>
          </a:p>
          <a:p>
            <a:r>
              <a:rPr lang="sl-SI" dirty="0">
                <a:solidFill>
                  <a:srgbClr val="FF0000"/>
                </a:solidFill>
              </a:rPr>
              <a:t>Informacijska tehnologija </a:t>
            </a:r>
            <a:r>
              <a:rPr lang="sl-SI" dirty="0"/>
              <a:t>(IT) je tehnologija za zajemanje, obdelovanje, shranjevanje in prenašanje informacij</a:t>
            </a:r>
          </a:p>
          <a:p>
            <a:r>
              <a:rPr lang="sl-SI" dirty="0">
                <a:solidFill>
                  <a:schemeClr val="accent4"/>
                </a:solidFill>
              </a:rPr>
              <a:t>Informacijsko komunikacijska tehnologija (IKT) </a:t>
            </a:r>
            <a:r>
              <a:rPr lang="sl-SI" dirty="0"/>
              <a:t>združuje, omogoča hiter prenos informacij </a:t>
            </a:r>
          </a:p>
          <a:p>
            <a:pPr lvl="1"/>
            <a:r>
              <a:rPr lang="sl-SI" sz="1600" dirty="0"/>
              <a:t>računalniki, omrežja, telekomunikacijske naprave, radio, magnetofon, telefon, telefaks, modem, digitalne avdio in video naprave, druge elektronske naprave…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35193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994123"/>
          </a:xfrm>
        </p:spPr>
        <p:txBody>
          <a:bodyPr>
            <a:normAutofit/>
          </a:bodyPr>
          <a:lstStyle/>
          <a:p>
            <a:endParaRPr lang="sl-SI" sz="2800" dirty="0"/>
          </a:p>
        </p:txBody>
      </p:sp>
      <p:pic>
        <p:nvPicPr>
          <p:cNvPr id="4" name="Picture 2" descr="Rezultat iskanja slik za Informacijsko komunikacijska tehnologij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8793" y="980728"/>
            <a:ext cx="7811963" cy="47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36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zultat iskanja slik za INFORMACIJSKI SI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476672"/>
            <a:ext cx="8100000" cy="612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12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08720"/>
            <a:ext cx="7467600" cy="5524500"/>
          </a:xfrm>
          <a:prstGeom prst="rect">
            <a:avLst/>
          </a:prstGeom>
        </p:spPr>
      </p:pic>
      <p:sp>
        <p:nvSpPr>
          <p:cNvPr id="4" name="Naslov 3"/>
          <p:cNvSpPr txBox="1">
            <a:spLocks/>
          </p:cNvSpPr>
          <p:nvPr/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r>
              <a:rPr lang="sl-SI"/>
              <a:t>Ravni uporabe IKT</a:t>
            </a:r>
            <a:endParaRPr lang="sl-SI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63E74BD-2E7C-475B-BDCB-EA38D4ACEA8D}"/>
              </a:ext>
            </a:extLst>
          </p:cNvPr>
          <p:cNvSpPr/>
          <p:nvPr/>
        </p:nvSpPr>
        <p:spPr>
          <a:xfrm>
            <a:off x="4572000" y="49411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sl-SI" dirty="0"/>
              <a:t>za reševanje inf. problemov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C1100EE1-FA58-4B3A-B04B-77D9C230B8A5}"/>
              </a:ext>
            </a:extLst>
          </p:cNvPr>
          <p:cNvSpPr/>
          <p:nvPr/>
        </p:nvSpPr>
        <p:spPr>
          <a:xfrm>
            <a:off x="3059832" y="5931836"/>
            <a:ext cx="5739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l-SI" dirty="0"/>
              <a:t>tehnično razumevanje, uporaba in osnovno znanje IKT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1D2F864-9B77-41E6-9C56-79A50950D789}"/>
              </a:ext>
            </a:extLst>
          </p:cNvPr>
          <p:cNvSpPr/>
          <p:nvPr/>
        </p:nvSpPr>
        <p:spPr>
          <a:xfrm>
            <a:off x="5184775" y="2061253"/>
            <a:ext cx="3589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/>
            <a:r>
              <a:rPr lang="sl-SI" dirty="0">
                <a:solidFill>
                  <a:srgbClr val="FF0000"/>
                </a:solidFill>
              </a:rPr>
              <a:t>poznavanje</a:t>
            </a:r>
            <a:r>
              <a:rPr lang="sl-SI" dirty="0"/>
              <a:t> </a:t>
            </a:r>
            <a:r>
              <a:rPr lang="sl-SI" dirty="0">
                <a:solidFill>
                  <a:srgbClr val="FF0000"/>
                </a:solidFill>
              </a:rPr>
              <a:t>učinkov in posledic</a:t>
            </a:r>
            <a:endParaRPr lang="sl-SI" dirty="0"/>
          </a:p>
          <a:p>
            <a:pPr lvl="1"/>
            <a:r>
              <a:rPr lang="sl-SI" dirty="0"/>
              <a:t>vpliv na posameznika, delovno oz. socialno okolje, družbo kot celoto</a:t>
            </a:r>
          </a:p>
        </p:txBody>
      </p:sp>
    </p:spTree>
    <p:extLst>
      <p:ext uri="{BB962C8B-B14F-4D97-AF65-F5344CB8AC3E}">
        <p14:creationId xmlns:p14="http://schemas.microsoft.com/office/powerpoint/2010/main" val="1084912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1896" y="260648"/>
            <a:ext cx="7499350" cy="1143000"/>
          </a:xfrm>
        </p:spPr>
        <p:txBody>
          <a:bodyPr>
            <a:normAutofit/>
          </a:bodyPr>
          <a:lstStyle/>
          <a:p>
            <a:r>
              <a:rPr lang="sl-SI" dirty="0"/>
              <a:t>Učinki uporabe IKT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519808"/>
            <a:ext cx="7499350" cy="4861520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Masovna uporaba v </a:t>
            </a:r>
            <a:r>
              <a:rPr lang="sl-SI" dirty="0">
                <a:solidFill>
                  <a:schemeClr val="bg2"/>
                </a:solidFill>
              </a:rPr>
              <a:t>ekonomiji</a:t>
            </a:r>
          </a:p>
          <a:p>
            <a:pPr lvl="1"/>
            <a:r>
              <a:rPr lang="sl-SI" dirty="0"/>
              <a:t>pospešitev komunikacij in dostopa do informacij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spreminjanje osnovne strukture svetovne ekonomije </a:t>
            </a:r>
            <a:r>
              <a:rPr lang="sl-SI" dirty="0">
                <a:sym typeface="Wingdings" panose="05000000000000000000" pitchFamily="2" charset="2"/>
              </a:rPr>
              <a:t> zakaj, kako?</a:t>
            </a:r>
            <a:endParaRPr lang="sl-SI" dirty="0"/>
          </a:p>
          <a:p>
            <a:r>
              <a:rPr lang="sl-SI" dirty="0">
                <a:solidFill>
                  <a:schemeClr val="bg2"/>
                </a:solidFill>
              </a:rPr>
              <a:t>Globalizacija</a:t>
            </a:r>
          </a:p>
          <a:p>
            <a:pPr lvl="1"/>
            <a:r>
              <a:rPr lang="sl-SI" dirty="0"/>
              <a:t>selitev proizvodnje (stroški proizvodnje minimalni)</a:t>
            </a:r>
          </a:p>
          <a:p>
            <a:pPr lvl="1"/>
            <a:r>
              <a:rPr lang="sl-SI" dirty="0"/>
              <a:t>geografska porazdeljenost in centraliziran nadzor</a:t>
            </a:r>
          </a:p>
          <a:p>
            <a:pPr lvl="1"/>
            <a:r>
              <a:rPr lang="sl-SI" dirty="0"/>
              <a:t>koordinacija dobaviteljev (v celotni dobavni verigi)</a:t>
            </a:r>
          </a:p>
          <a:p>
            <a:pPr lvl="1"/>
            <a:r>
              <a:rPr lang="sl-SI" dirty="0"/>
              <a:t>uničujoč učinek na ekonomije držav tretjega sveta</a:t>
            </a:r>
          </a:p>
          <a:p>
            <a:r>
              <a:rPr lang="sl-SI" dirty="0">
                <a:solidFill>
                  <a:schemeClr val="bg2"/>
                </a:solidFill>
              </a:rPr>
              <a:t>Hitrost</a:t>
            </a:r>
          </a:p>
          <a:p>
            <a:pPr lvl="1"/>
            <a:r>
              <a:rPr lang="sl-SI" dirty="0"/>
              <a:t>hitrejši razvoj izdelkov</a:t>
            </a:r>
          </a:p>
          <a:p>
            <a:pPr lvl="1"/>
            <a:r>
              <a:rPr lang="sl-SI" dirty="0"/>
              <a:t>hitrejša distribucija izdelkov</a:t>
            </a:r>
          </a:p>
          <a:p>
            <a:pPr lvl="1"/>
            <a:r>
              <a:rPr lang="sl-SI" dirty="0"/>
              <a:t>hitrejše zastaranje izdelkov</a:t>
            </a:r>
          </a:p>
          <a:p>
            <a:pPr lvl="1"/>
            <a:r>
              <a:rPr lang="sl-SI" dirty="0"/>
              <a:t>hitrejše prilagajanje spremembam v poslovnem okolju</a:t>
            </a:r>
          </a:p>
        </p:txBody>
      </p:sp>
    </p:spTree>
    <p:extLst>
      <p:ext uri="{BB962C8B-B14F-4D97-AF65-F5344CB8AC3E}">
        <p14:creationId xmlns:p14="http://schemas.microsoft.com/office/powerpoint/2010/main" val="22325054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560"/>
          </a:xfrm>
        </p:spPr>
        <p:txBody>
          <a:bodyPr>
            <a:normAutofit fontScale="77500" lnSpcReduction="20000"/>
          </a:bodyPr>
          <a:lstStyle/>
          <a:p>
            <a:r>
              <a:rPr lang="sl-SI" dirty="0">
                <a:solidFill>
                  <a:schemeClr val="bg2"/>
                </a:solidFill>
              </a:rPr>
              <a:t>Dematerializacija</a:t>
            </a:r>
          </a:p>
          <a:p>
            <a:pPr lvl="1"/>
            <a:r>
              <a:rPr lang="sl-SI" dirty="0"/>
              <a:t>skladišča (</a:t>
            </a:r>
            <a:r>
              <a:rPr lang="sl-SI" dirty="0" err="1"/>
              <a:t>just</a:t>
            </a:r>
            <a:r>
              <a:rPr lang="sl-SI" dirty="0"/>
              <a:t>-in-time)</a:t>
            </a:r>
          </a:p>
          <a:p>
            <a:pPr lvl="1"/>
            <a:r>
              <a:rPr lang="sl-SI" dirty="0"/>
              <a:t>denar (elektronske transakcije, plastični denar)</a:t>
            </a:r>
          </a:p>
          <a:p>
            <a:pPr lvl="1"/>
            <a:r>
              <a:rPr lang="sl-SI" dirty="0"/>
              <a:t>ciljev (cilj = znanje)</a:t>
            </a:r>
          </a:p>
          <a:p>
            <a:pPr lvl="1"/>
            <a:r>
              <a:rPr lang="sl-SI" dirty="0"/>
              <a:t>produktov (storitve)</a:t>
            </a:r>
          </a:p>
          <a:p>
            <a:pPr lvl="1"/>
            <a:r>
              <a:rPr lang="sl-SI" dirty="0"/>
              <a:t>ljudi (zamenja jih tehnologija)</a:t>
            </a:r>
          </a:p>
          <a:p>
            <a:r>
              <a:rPr lang="sl-SI" dirty="0">
                <a:solidFill>
                  <a:schemeClr val="bg2"/>
                </a:solidFill>
              </a:rPr>
              <a:t>Avtomatizacija</a:t>
            </a:r>
          </a:p>
          <a:p>
            <a:pPr lvl="1"/>
            <a:r>
              <a:rPr lang="sl-SI" dirty="0"/>
              <a:t>proizvodnje materialnih dobrin</a:t>
            </a:r>
          </a:p>
          <a:p>
            <a:pPr lvl="1"/>
            <a:r>
              <a:rPr lang="sl-SI" dirty="0"/>
              <a:t>pisarniškega poslovanja</a:t>
            </a:r>
          </a:p>
          <a:p>
            <a:pPr lvl="1"/>
            <a:r>
              <a:rPr lang="sl-SI" dirty="0"/>
              <a:t>storitev</a:t>
            </a:r>
          </a:p>
          <a:p>
            <a:r>
              <a:rPr lang="sl-SI" dirty="0">
                <a:solidFill>
                  <a:schemeClr val="bg2"/>
                </a:solidFill>
              </a:rPr>
              <a:t>Standardizacija</a:t>
            </a:r>
          </a:p>
          <a:p>
            <a:pPr lvl="1"/>
            <a:r>
              <a:rPr lang="sl-SI" dirty="0"/>
              <a:t>blaga</a:t>
            </a:r>
          </a:p>
          <a:p>
            <a:pPr lvl="1"/>
            <a:r>
              <a:rPr lang="sl-SI" dirty="0"/>
              <a:t>storitev</a:t>
            </a:r>
          </a:p>
          <a:p>
            <a:pPr lvl="1"/>
            <a:r>
              <a:rPr lang="sl-SI" dirty="0"/>
              <a:t>življenjskega sloga </a:t>
            </a:r>
            <a:r>
              <a:rPr lang="sl-SI" dirty="0">
                <a:sym typeface="Wingdings" panose="05000000000000000000" pitchFamily="2" charset="2"/>
              </a:rPr>
              <a:t></a:t>
            </a:r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435100" y="299266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7127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3635896" y="2780928"/>
            <a:ext cx="2592288" cy="1143000"/>
          </a:xfrm>
        </p:spPr>
        <p:txBody>
          <a:bodyPr lIns="92160" tIns="46080" rIns="92160" bIns="46080"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sl-SI" sz="34400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</a:p>
        </p:txBody>
      </p:sp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874713" y="1809750"/>
            <a:ext cx="788035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b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700"/>
              </a:spcBef>
              <a:buClr>
                <a:srgbClr val="000066"/>
              </a:buClr>
              <a:buFont typeface="Arial" panose="020B0604020202020204" pitchFamily="34" charset="0"/>
              <a:buNone/>
            </a:pPr>
            <a:endParaRPr lang="en-GB" altLang="sl-SI" sz="2800" b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Posledice uporabe IKT: </a:t>
            </a:r>
            <a:r>
              <a:rPr lang="sl-SI" dirty="0">
                <a:solidFill>
                  <a:srgbClr val="FF0000"/>
                </a:solidFill>
              </a:rPr>
              <a:t>+</a:t>
            </a:r>
            <a:r>
              <a:rPr lang="sl-SI" dirty="0"/>
              <a:t> ali </a:t>
            </a:r>
            <a:r>
              <a:rPr lang="sl-SI" dirty="0">
                <a:solidFill>
                  <a:srgbClr val="FF0000"/>
                </a:solidFill>
              </a:rPr>
              <a:t>-</a:t>
            </a:r>
            <a:r>
              <a:rPr lang="sl-SI" dirty="0"/>
              <a:t>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/>
              <a:t>Učinkovitejše poslovanje.</a:t>
            </a:r>
          </a:p>
          <a:p>
            <a:r>
              <a:rPr lang="sl-SI" dirty="0"/>
              <a:t>Manjše število delovnih mest.</a:t>
            </a:r>
          </a:p>
          <a:p>
            <a:r>
              <a:rPr lang="sl-SI" dirty="0"/>
              <a:t>Fizična razbremenitev ljudi.</a:t>
            </a:r>
          </a:p>
          <a:p>
            <a:r>
              <a:rPr lang="sl-SI" dirty="0"/>
              <a:t>Informacijska obremenitev ljudi.</a:t>
            </a:r>
          </a:p>
          <a:p>
            <a:r>
              <a:rPr lang="sl-SI" dirty="0"/>
              <a:t>Manjša in vprašljiva zasebnost.</a:t>
            </a:r>
          </a:p>
          <a:p>
            <a:r>
              <a:rPr lang="sl-SI" dirty="0"/>
              <a:t>Razvoj znanosti.</a:t>
            </a:r>
          </a:p>
          <a:p>
            <a:r>
              <a:rPr lang="sl-SI" dirty="0"/>
              <a:t>Težave z zdravjem, zasvojenost.</a:t>
            </a:r>
          </a:p>
          <a:p>
            <a:r>
              <a:rPr lang="sl-SI" dirty="0"/>
              <a:t>Povezovanje celega sveta.</a:t>
            </a:r>
          </a:p>
          <a:p>
            <a:r>
              <a:rPr lang="sl-SI" dirty="0"/>
              <a:t>Avtorske pravice.</a:t>
            </a:r>
          </a:p>
          <a:p>
            <a:r>
              <a:rPr lang="sl-SI" dirty="0"/>
              <a:t>Izvedba neavtoriziranih transakcij.</a:t>
            </a:r>
          </a:p>
          <a:p>
            <a:r>
              <a:rPr lang="sl-SI" dirty="0"/>
              <a:t>Socialnost.</a:t>
            </a:r>
          </a:p>
        </p:txBody>
      </p:sp>
    </p:spTree>
    <p:extLst>
      <p:ext uri="{BB962C8B-B14F-4D97-AF65-F5344CB8AC3E}">
        <p14:creationId xmlns:p14="http://schemas.microsoft.com/office/powerpoint/2010/main" val="2641060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848694" y="5085184"/>
            <a:ext cx="8140992" cy="864096"/>
          </a:xfrm>
        </p:spPr>
        <p:txBody>
          <a:bodyPr/>
          <a:lstStyle/>
          <a:p>
            <a:r>
              <a:rPr lang="sl-SI" dirty="0"/>
              <a:t>INFORMACIJSKA DRUŽBA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54" y="476672"/>
            <a:ext cx="65887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2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/>
          <a:lstStyle/>
          <a:p>
            <a:r>
              <a:rPr lang="sl-SI" dirty="0"/>
              <a:t>Pasji vsakdan</a:t>
            </a:r>
          </a:p>
        </p:txBody>
      </p:sp>
      <p:pic>
        <p:nvPicPr>
          <p:cNvPr id="3074" name="Picture 2" descr="https://speakingofresearch.files.wordpress.com/2012/09/dennett_mando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44" y="1129762"/>
            <a:ext cx="6192687" cy="57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31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Informacijska družba </a:t>
            </a:r>
            <a:endParaRPr lang="sl-SI" altLang="sl-SI" dirty="0"/>
          </a:p>
        </p:txBody>
      </p:sp>
      <p:sp>
        <p:nvSpPr>
          <p:cNvPr id="6144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altLang="sl-SI" dirty="0"/>
              <a:t>najpomembnejši vir so </a:t>
            </a:r>
            <a:r>
              <a:rPr lang="sl-SI" altLang="sl-SI" dirty="0">
                <a:solidFill>
                  <a:srgbClr val="FF0000"/>
                </a:solidFill>
              </a:rPr>
              <a:t>informacije</a:t>
            </a:r>
          </a:p>
          <a:p>
            <a:r>
              <a:rPr lang="sl-SI" altLang="sl-SI" dirty="0"/>
              <a:t>ne temelji na izkoriščanju surovin in energije</a:t>
            </a:r>
          </a:p>
          <a:p>
            <a:r>
              <a:rPr lang="sl-SI" altLang="sl-SI" dirty="0">
                <a:solidFill>
                  <a:srgbClr val="FF0000"/>
                </a:solidFill>
              </a:rPr>
              <a:t>znanje</a:t>
            </a:r>
            <a:r>
              <a:rPr lang="sl-SI" altLang="sl-SI" dirty="0"/>
              <a:t> ima osrednjo gospodarsko /  politično / kulturno vlogo</a:t>
            </a:r>
          </a:p>
        </p:txBody>
      </p:sp>
    </p:spTree>
    <p:extLst>
      <p:ext uri="{BB962C8B-B14F-4D97-AF65-F5344CB8AC3E}">
        <p14:creationId xmlns:p14="http://schemas.microsoft.com/office/powerpoint/2010/main" val="1189961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Značilnosti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visoka stopnja tehnološkega razvoja</a:t>
            </a:r>
          </a:p>
          <a:p>
            <a:pPr lvl="3"/>
            <a:r>
              <a:rPr lang="sl-SI" dirty="0"/>
              <a:t>e-učenje</a:t>
            </a:r>
          </a:p>
          <a:p>
            <a:r>
              <a:rPr lang="sl-SI" dirty="0"/>
              <a:t>prilagoditev poklicev in področij dela</a:t>
            </a:r>
          </a:p>
          <a:p>
            <a:pPr lvl="3"/>
            <a:r>
              <a:rPr lang="sl-SI" dirty="0"/>
              <a:t>delo na daljavo</a:t>
            </a:r>
          </a:p>
          <a:p>
            <a:r>
              <a:rPr lang="sl-SI" dirty="0"/>
              <a:t>razvoj storitvenega gospodarstva</a:t>
            </a:r>
          </a:p>
          <a:p>
            <a:pPr lvl="3"/>
            <a:r>
              <a:rPr lang="sl-SI" dirty="0"/>
              <a:t>e-bančništvo, e-trgovina, e-poslovanje, e-državna uprava</a:t>
            </a:r>
          </a:p>
          <a:p>
            <a:r>
              <a:rPr lang="sl-SI" dirty="0"/>
              <a:t>Kulturne, </a:t>
            </a:r>
            <a:r>
              <a:rPr lang="sl-SI" dirty="0" err="1"/>
              <a:t>socilološke</a:t>
            </a:r>
            <a:r>
              <a:rPr lang="sl-SI" dirty="0"/>
              <a:t> spremembe</a:t>
            </a:r>
          </a:p>
          <a:p>
            <a:pPr lvl="2"/>
            <a:r>
              <a:rPr lang="sl-SI" dirty="0"/>
              <a:t>e-zabava, </a:t>
            </a:r>
            <a:r>
              <a:rPr lang="sl-SI" dirty="0">
                <a:solidFill>
                  <a:srgbClr val="FF0000"/>
                </a:solidFill>
              </a:rPr>
              <a:t>e-kriminal, e-????</a:t>
            </a:r>
          </a:p>
        </p:txBody>
      </p:sp>
      <p:pic>
        <p:nvPicPr>
          <p:cNvPr id="4" name="Picture 4" descr="http://www.24sata.hr/image/prvi-put-u-hrvatskoj-najtecanje-iz-informacijskih-tehnologija-504x335-20130413-20130405163655-809c2d800a689076627c75a166069e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95961"/>
            <a:ext cx="2339752" cy="155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2727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zultat iskanja slik za informacijska druž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6449920" cy="268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27961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Vidimo?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31" y="0"/>
            <a:ext cx="5944869" cy="68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15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Informacijska pismenost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znanje in spretnosti, ki jih potrebuje splošno izobražen človek za delo s podatki, da lahko živi in dela v informacijski družbi</a:t>
            </a:r>
          </a:p>
          <a:p>
            <a:r>
              <a:rPr lang="sl-SI" dirty="0"/>
              <a:t>poznavanje in razumevanje sodobnih načinov </a:t>
            </a:r>
            <a:r>
              <a:rPr lang="sl-SI" dirty="0">
                <a:solidFill>
                  <a:srgbClr val="CC0000"/>
                </a:solidFill>
              </a:rPr>
              <a:t>komuniciranja</a:t>
            </a:r>
            <a:endParaRPr lang="sl-SI" dirty="0"/>
          </a:p>
          <a:p>
            <a:r>
              <a:rPr lang="sl-SI" dirty="0"/>
              <a:t>dovzetnost za </a:t>
            </a:r>
            <a:r>
              <a:rPr lang="sl-SI" dirty="0">
                <a:solidFill>
                  <a:srgbClr val="CC0000"/>
                </a:solidFill>
              </a:rPr>
              <a:t>spremembe</a:t>
            </a:r>
          </a:p>
          <a:p>
            <a:r>
              <a:rPr lang="sl-SI" dirty="0"/>
              <a:t>sposobnost učinkovite uporabe IKT v </a:t>
            </a:r>
            <a:r>
              <a:rPr lang="sl-SI" dirty="0">
                <a:solidFill>
                  <a:srgbClr val="FF0000"/>
                </a:solidFill>
              </a:rPr>
              <a:t>novih</a:t>
            </a:r>
            <a:r>
              <a:rPr lang="sl-SI" dirty="0"/>
              <a:t>, nepredvidenih </a:t>
            </a:r>
            <a:r>
              <a:rPr lang="sl-SI" dirty="0">
                <a:solidFill>
                  <a:srgbClr val="FF0000"/>
                </a:solidFill>
              </a:rPr>
              <a:t>okoljih</a:t>
            </a:r>
          </a:p>
          <a:p>
            <a:pPr lvl="1"/>
            <a:endParaRPr lang="sl-SI" dirty="0"/>
          </a:p>
          <a:p>
            <a:endParaRPr lang="sl-SI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18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Informacijsko pismen sem, če: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Presodim, katero informacijo potrebujem.</a:t>
            </a:r>
          </a:p>
          <a:p>
            <a:r>
              <a:rPr lang="sl-SI" dirty="0"/>
              <a:t>Vem, kje najdem ustrezne podatke, jih znam od tam pridobiti in ovrednotiti.</a:t>
            </a:r>
          </a:p>
          <a:p>
            <a:r>
              <a:rPr lang="sl-SI" dirty="0"/>
              <a:t>Znam iz podatkov pridobiti pravo informacijo in vem, kje, kdaj in kako jo uporabim</a:t>
            </a:r>
          </a:p>
          <a:p>
            <a:pPr lvl="1"/>
            <a:r>
              <a:rPr lang="sl-SI" dirty="0"/>
              <a:t>…?</a:t>
            </a:r>
          </a:p>
          <a:p>
            <a:endParaRPr lang="sl-SI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969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Informacijsko PISMEN ŠTUDENT</a:t>
            </a:r>
            <a:r>
              <a:rPr lang="pl-PL" dirty="0"/>
              <a:t> je sposoben: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l-SI" dirty="0"/>
              <a:t>prepoznati, kdaj informacijo potrebuje</a:t>
            </a:r>
          </a:p>
          <a:p>
            <a:r>
              <a:rPr lang="sl-SI" dirty="0"/>
              <a:t>določiti naravo in obseg potrebnih podatkov</a:t>
            </a:r>
          </a:p>
          <a:p>
            <a:r>
              <a:rPr lang="sl-SI" dirty="0"/>
              <a:t>kritično ovrednotiti podatke in njihove vire</a:t>
            </a:r>
          </a:p>
          <a:p>
            <a:r>
              <a:rPr lang="sl-SI" dirty="0"/>
              <a:t>iz njih uspešno pridobiti potrebne informacije</a:t>
            </a:r>
          </a:p>
          <a:p>
            <a:r>
              <a:rPr lang="sl-SI" dirty="0"/>
              <a:t>uspešno uporabiti informacijo za dosego določenega cilja</a:t>
            </a:r>
          </a:p>
          <a:p>
            <a:r>
              <a:rPr lang="sl-SI" dirty="0"/>
              <a:t>izbrane informacije vključiti v svoje znanje</a:t>
            </a:r>
          </a:p>
          <a:p>
            <a:r>
              <a:rPr lang="sl-SI" dirty="0"/>
              <a:t>razumeti ekonomske, pravne in družbene vidike, učinke in posledice uporabe informacij</a:t>
            </a:r>
          </a:p>
          <a:p>
            <a:r>
              <a:rPr lang="sl-SI" dirty="0"/>
              <a:t>pridobivati in uporabljati informacije v skladu z etičnimi pravili in zakonskimi predpisi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2313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72816"/>
            <a:ext cx="3168352" cy="31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Informacijska </a:t>
            </a:r>
            <a:r>
              <a:rPr lang="sl-SI" dirty="0">
                <a:solidFill>
                  <a:srgbClr val="FF0000"/>
                </a:solidFill>
              </a:rPr>
              <a:t>onesnaženost</a:t>
            </a:r>
            <a:endParaRPr lang="sl-SI" dirty="0"/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sl-SI" dirty="0"/>
              <a:t>zastareli, neustrezni, lažni, preobsežni, zavajajoči podatki, dvomljive kakovosti…</a:t>
            </a:r>
          </a:p>
          <a:p>
            <a:pPr lvl="1"/>
            <a:endParaRPr lang="sl-SI" dirty="0"/>
          </a:p>
          <a:p>
            <a:r>
              <a:rPr lang="sl-SI" dirty="0">
                <a:solidFill>
                  <a:srgbClr val="FF0000"/>
                </a:solidFill>
              </a:rPr>
              <a:t>obilica podatkov </a:t>
            </a:r>
            <a:r>
              <a:rPr lang="sl-SI" dirty="0"/>
              <a:t>še ne naredi informiranih posameznikov – kaj še potrebujemo?</a:t>
            </a:r>
          </a:p>
          <a:p>
            <a:pPr lvl="1"/>
            <a:r>
              <a:rPr lang="sl-SI" dirty="0"/>
              <a:t>ločevanje zrnja od plev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023751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“Internet ni knjižnica, marveč smetišče (Mazzini)”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07" y="1447800"/>
            <a:ext cx="7488936" cy="4800600"/>
          </a:xfrm>
        </p:spPr>
      </p:pic>
    </p:spTree>
    <p:extLst>
      <p:ext uri="{BB962C8B-B14F-4D97-AF65-F5344CB8AC3E}">
        <p14:creationId xmlns:p14="http://schemas.microsoft.com/office/powerpoint/2010/main" val="42409799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dni in nevidni sp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908720"/>
            <a:ext cx="809625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31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Informacijska prenasičenost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560"/>
          </a:xfrm>
        </p:spPr>
        <p:txBody>
          <a:bodyPr>
            <a:normAutofit/>
          </a:bodyPr>
          <a:lstStyle/>
          <a:p>
            <a:r>
              <a:rPr lang="sl-SI" dirty="0"/>
              <a:t>človeški možgani na dan lahko sprejmejo 100.000 besed ali 5 MB podatkov </a:t>
            </a:r>
          </a:p>
          <a:p>
            <a:r>
              <a:rPr lang="sl-SI" dirty="0"/>
              <a:t>mediji se raje kot za </a:t>
            </a:r>
            <a:r>
              <a:rPr lang="sl-SI" i="1" dirty="0"/>
              <a:t>obveščanje</a:t>
            </a:r>
            <a:r>
              <a:rPr lang="sl-SI" dirty="0"/>
              <a:t> borijo za </a:t>
            </a:r>
            <a:r>
              <a:rPr lang="sl-SI" i="1" dirty="0"/>
              <a:t>pozornost</a:t>
            </a:r>
            <a:r>
              <a:rPr lang="sl-SI" dirty="0"/>
              <a:t> uporabnikov</a:t>
            </a:r>
          </a:p>
          <a:p>
            <a:r>
              <a:rPr lang="sl-SI" dirty="0"/>
              <a:t>uporabniki se kljub pritoževanju nad količino informacij večinoma odločajo pravilno, postajajo pa zahtevnejši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46265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560"/>
          </a:xfrm>
        </p:spPr>
        <p:txBody>
          <a:bodyPr>
            <a:normAutofit/>
          </a:bodyPr>
          <a:lstStyle/>
          <a:p>
            <a:r>
              <a:rPr lang="sl-SI" dirty="0"/>
              <a:t>preobremenjenost, </a:t>
            </a:r>
            <a:r>
              <a:rPr lang="sl-SI" dirty="0">
                <a:solidFill>
                  <a:srgbClr val="FF0000"/>
                </a:solidFill>
              </a:rPr>
              <a:t>preobilje signalov </a:t>
            </a:r>
          </a:p>
          <a:p>
            <a:pPr lvl="1"/>
            <a:r>
              <a:rPr lang="sl-SI" dirty="0"/>
              <a:t>nejevolja uporabnikov spletnih medijev (s klikanjem prebijamo mimo reklamnih oken)</a:t>
            </a:r>
          </a:p>
          <a:p>
            <a:pPr lvl="1"/>
            <a:r>
              <a:rPr lang="sl-SI" dirty="0"/>
              <a:t>nasičenost javnega prostora (</a:t>
            </a:r>
            <a:r>
              <a:rPr lang="sl-SI" dirty="0" err="1"/>
              <a:t>jumbo</a:t>
            </a:r>
            <a:r>
              <a:rPr lang="sl-SI" dirty="0"/>
              <a:t> plakati, elektronski zasloni)… odvrača pozornost udeležencev v prometu, zmanjšuje prometno varnost</a:t>
            </a:r>
          </a:p>
          <a:p>
            <a:pPr marL="82550" indent="0">
              <a:buNone/>
            </a:pP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izogibanje informacijskim procesom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018606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Informacijska slepota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560"/>
          </a:xfrm>
        </p:spPr>
        <p:txBody>
          <a:bodyPr>
            <a:normAutofit/>
          </a:bodyPr>
          <a:lstStyle/>
          <a:p>
            <a:pPr marL="82550" indent="0">
              <a:buNone/>
            </a:pPr>
            <a:r>
              <a:rPr lang="sl-SI" dirty="0"/>
              <a:t>snežna slepota…UV</a:t>
            </a:r>
          </a:p>
          <a:p>
            <a:pPr marL="82550" indent="0">
              <a:buNone/>
            </a:pPr>
            <a:endParaRPr lang="sl-SI" dirty="0"/>
          </a:p>
          <a:p>
            <a:r>
              <a:rPr lang="sl-SI" dirty="0">
                <a:solidFill>
                  <a:srgbClr val="FF0000"/>
                </a:solidFill>
              </a:rPr>
              <a:t>„zatiskanje oči“</a:t>
            </a:r>
          </a:p>
          <a:p>
            <a:r>
              <a:rPr lang="sl-SI" dirty="0"/>
              <a:t>procesiranje za možgane prenaporno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z odločitvami odlašamo, napačne odločitve ali blokade odločanja</a:t>
            </a:r>
          </a:p>
          <a:p>
            <a:endParaRPr lang="sl-SI" dirty="0"/>
          </a:p>
          <a:p>
            <a:pPr lvl="2"/>
            <a:r>
              <a:rPr lang="sl-SI" dirty="0"/>
              <a:t>Pulitzerjev nagrajenec Charles </a:t>
            </a:r>
            <a:r>
              <a:rPr lang="sl-SI" dirty="0" err="1"/>
              <a:t>Duhigg</a:t>
            </a:r>
            <a:r>
              <a:rPr lang="sl-SI" dirty="0"/>
              <a:t>: </a:t>
            </a:r>
            <a:r>
              <a:rPr lang="sl-SI" dirty="0" err="1"/>
              <a:t>Smarter</a:t>
            </a:r>
            <a:r>
              <a:rPr lang="sl-SI" dirty="0"/>
              <a:t>, </a:t>
            </a:r>
            <a:r>
              <a:rPr lang="sl-SI" dirty="0" err="1"/>
              <a:t>faster</a:t>
            </a:r>
            <a:r>
              <a:rPr lang="sl-SI" dirty="0"/>
              <a:t>, </a:t>
            </a:r>
            <a:r>
              <a:rPr lang="sl-SI" dirty="0" err="1"/>
              <a:t>better</a:t>
            </a:r>
            <a:r>
              <a:rPr lang="sl-SI" dirty="0"/>
              <a:t> (2016)</a:t>
            </a:r>
          </a:p>
        </p:txBody>
      </p:sp>
      <p:pic>
        <p:nvPicPr>
          <p:cNvPr id="2050" name="Picture 2" descr="snežna slepo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200" y="-1"/>
            <a:ext cx="2771800" cy="30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6877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56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prelahka dosegljivost podatkov</a:t>
            </a:r>
          </a:p>
          <a:p>
            <a:pPr marL="403225" lvl="1" indent="0">
              <a:buNone/>
            </a:pP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podatki slabše absorbirajo v možganih, kot če se je treba nekoliko potruditi</a:t>
            </a:r>
          </a:p>
        </p:txBody>
      </p:sp>
      <p:sp>
        <p:nvSpPr>
          <p:cNvPr id="4" name="Oblak 3"/>
          <p:cNvSpPr/>
          <p:nvPr/>
        </p:nvSpPr>
        <p:spPr>
          <a:xfrm>
            <a:off x="2123728" y="3284984"/>
            <a:ext cx="4464496" cy="31683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Bolj si zapomnimo odlomke besedila, če so natisnjeni z majhnimi črkami neobičajne oblike, ki jih je težko razbrati (počasnejši postopek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treba je več zbranosti </a:t>
            </a:r>
            <a:r>
              <a:rPr lang="sl-SI" dirty="0">
                <a:sym typeface="Wingdings" panose="05000000000000000000" pitchFamily="2" charset="2"/>
              </a:rPr>
              <a:t></a:t>
            </a:r>
            <a:r>
              <a:rPr lang="sl-SI" dirty="0"/>
              <a:t> informacije se bolj vtisnejo v spomin</a:t>
            </a:r>
          </a:p>
        </p:txBody>
      </p:sp>
    </p:spTree>
    <p:extLst>
      <p:ext uri="{BB962C8B-B14F-4D97-AF65-F5344CB8AC3E}">
        <p14:creationId xmlns:p14="http://schemas.microsoft.com/office/powerpoint/2010/main" val="3463094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8133434" cy="5400600"/>
          </a:xfrm>
          <a:prstGeom prst="rect">
            <a:avLst/>
          </a:prstGeom>
        </p:spPr>
      </p:pic>
      <p:sp>
        <p:nvSpPr>
          <p:cNvPr id="3" name="Naslov 6"/>
          <p:cNvSpPr txBox="1">
            <a:spLocks/>
          </p:cNvSpPr>
          <p:nvPr/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r>
              <a:rPr lang="sl-SI" dirty="0"/>
              <a:t>Homo </a:t>
            </a:r>
            <a:r>
              <a:rPr lang="sl-SI" dirty="0" err="1"/>
              <a:t>informaticus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902062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Informacijsko pismen posameznik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1435100" y="1447800"/>
            <a:ext cx="7499350" cy="5005536"/>
          </a:xfrm>
        </p:spPr>
        <p:txBody>
          <a:bodyPr>
            <a:normAutofit fontScale="85000" lnSpcReduction="2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Presodi: </a:t>
            </a:r>
          </a:p>
          <a:p>
            <a:pPr lvl="1"/>
            <a:r>
              <a:rPr lang="sl-SI" dirty="0"/>
              <a:t>kdaj, kdo, katero informacijo potrebuje</a:t>
            </a:r>
          </a:p>
          <a:p>
            <a:pPr lvl="1"/>
            <a:r>
              <a:rPr lang="sl-SI" dirty="0"/>
              <a:t>zadostuje znanje, ki ga ima ali potrebuje dodatno znanje?</a:t>
            </a:r>
          </a:p>
          <a:p>
            <a:pPr lvl="1"/>
            <a:r>
              <a:rPr lang="sl-SI" dirty="0"/>
              <a:t>je pridobivanje sploh nujno?</a:t>
            </a:r>
          </a:p>
          <a:p>
            <a:r>
              <a:rPr lang="sl-SI" dirty="0">
                <a:solidFill>
                  <a:srgbClr val="FF0000"/>
                </a:solidFill>
              </a:rPr>
              <a:t>Pridobi potrebne podatke</a:t>
            </a:r>
          </a:p>
          <a:p>
            <a:pPr lvl="1"/>
            <a:r>
              <a:rPr lang="sl-SI" dirty="0"/>
              <a:t>poišče, pridobi, razvrsti, zapiše</a:t>
            </a:r>
          </a:p>
          <a:p>
            <a:r>
              <a:rPr lang="sl-SI" dirty="0">
                <a:solidFill>
                  <a:srgbClr val="FF0000"/>
                </a:solidFill>
              </a:rPr>
              <a:t>Pridobi pravo informacijo</a:t>
            </a:r>
          </a:p>
          <a:p>
            <a:pPr lvl="1"/>
            <a:r>
              <a:rPr lang="sl-SI" dirty="0"/>
              <a:t>podatke prebere, razume, ovrednoti in nadgradi svoje znanje</a:t>
            </a:r>
          </a:p>
          <a:p>
            <a:r>
              <a:rPr lang="sl-SI" dirty="0">
                <a:solidFill>
                  <a:srgbClr val="FF0000"/>
                </a:solidFill>
              </a:rPr>
              <a:t>Širi informacijo</a:t>
            </a:r>
          </a:p>
          <a:p>
            <a:pPr lvl="1"/>
            <a:r>
              <a:rPr lang="sl-SI" dirty="0"/>
              <a:t>ve kje, kdaj in kako informacijo uporabiti (žvižgači?)</a:t>
            </a:r>
          </a:p>
          <a:p>
            <a:pPr lvl="1"/>
            <a:endParaRPr lang="sl-SI" dirty="0"/>
          </a:p>
          <a:p>
            <a:endParaRPr lang="sl-SI" dirty="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52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Relevantnost informacije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1435100" y="1447800"/>
            <a:ext cx="7499350" cy="3565376"/>
          </a:xfrm>
        </p:spPr>
        <p:txBody>
          <a:bodyPr>
            <a:normAutofit/>
          </a:bodyPr>
          <a:lstStyle/>
          <a:p>
            <a:r>
              <a:rPr lang="sl-SI" sz="2400" dirty="0"/>
              <a:t>Smiselne v neki presoji, bistvene</a:t>
            </a:r>
          </a:p>
          <a:p>
            <a:r>
              <a:rPr lang="sl-SI" sz="2400" dirty="0"/>
              <a:t>Relevantne informacije so tiste informacije, ki lahko povzročijo ali omogočajo spremembe.</a:t>
            </a:r>
          </a:p>
          <a:p>
            <a:endParaRPr lang="sl-SI" sz="2400" dirty="0"/>
          </a:p>
          <a:p>
            <a:pPr marL="82550" indent="0">
              <a:buNone/>
            </a:pPr>
            <a:r>
              <a:rPr lang="sl-SI" sz="2400" dirty="0">
                <a:solidFill>
                  <a:srgbClr val="FF0000"/>
                </a:solidFill>
              </a:rPr>
              <a:t>„Novo svetovno vojno lahko preprečijo le relevantne informacije“</a:t>
            </a:r>
          </a:p>
          <a:p>
            <a:r>
              <a:rPr lang="sl-SI" sz="2000" dirty="0" err="1"/>
              <a:t>Julian</a:t>
            </a:r>
            <a:r>
              <a:rPr lang="sl-SI" sz="2000" dirty="0"/>
              <a:t> </a:t>
            </a:r>
            <a:r>
              <a:rPr lang="sl-SI" sz="2000" dirty="0" err="1"/>
              <a:t>Assange</a:t>
            </a:r>
            <a:r>
              <a:rPr lang="sl-SI" sz="2000" dirty="0"/>
              <a:t>, Edward </a:t>
            </a:r>
            <a:r>
              <a:rPr lang="sl-SI" sz="2000" dirty="0" err="1"/>
              <a:t>Snowden</a:t>
            </a:r>
            <a:r>
              <a:rPr lang="sl-SI" sz="2000" dirty="0"/>
              <a:t> in drugi, ki omogočajo informacijsko demokratizacijo sodobnega časa.</a:t>
            </a:r>
          </a:p>
          <a:p>
            <a:endParaRPr lang="sl-SI" sz="2800" dirty="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l-SI" altLang="sl-SI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1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62" y="2114714"/>
            <a:ext cx="3390476" cy="2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Relev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7272808" cy="51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82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Od podatkov do modrosti je dolga pot!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1261120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potrebna izbirčnost:</a:t>
            </a:r>
          </a:p>
          <a:p>
            <a:pPr lvl="1"/>
            <a:r>
              <a:rPr lang="sl-SI" dirty="0"/>
              <a:t>ločiti pomembno od nepomembnega</a:t>
            </a:r>
          </a:p>
          <a:p>
            <a:pPr lvl="1"/>
            <a:r>
              <a:rPr lang="sl-SI" dirty="0"/>
              <a:t>pri odločanju uporabiti relevantne informacije</a:t>
            </a:r>
          </a:p>
        </p:txBody>
      </p:sp>
      <p:pic>
        <p:nvPicPr>
          <p:cNvPr id="3076" name="Picture 4" descr="http://home.izum.si/cobiss/organizacija_znanja/2007_3/html/clanek_03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3674"/>
            <a:ext cx="6976370" cy="42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378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6631198" cy="432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149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to delamo?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/>
          </a:p>
          <a:p>
            <a:endParaRPr lang="sl-SI" dirty="0"/>
          </a:p>
        </p:txBody>
      </p:sp>
      <p:pic>
        <p:nvPicPr>
          <p:cNvPr id="4" name="Picture 2" descr="https://cdn-images-1.medium.com/max/1582/1*UWZv1tNHkbFI17i8bpV1p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00" y="1916832"/>
            <a:ext cx="8148600" cy="498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456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Vpliv IKT na družbo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Spremembe se odražajo na celotni družbi, danes uporabljamo informacijsko tehnologijo skoraj povsod</a:t>
            </a:r>
          </a:p>
          <a:p>
            <a:r>
              <a:rPr lang="sl-SI" dirty="0">
                <a:solidFill>
                  <a:srgbClr val="FF0000"/>
                </a:solidFill>
              </a:rPr>
              <a:t>Pozitiven + negativen vpliv</a:t>
            </a:r>
            <a:br>
              <a:rPr lang="sl-SI" dirty="0"/>
            </a:br>
            <a:endParaRPr lang="sl-SI" dirty="0"/>
          </a:p>
          <a:p>
            <a:r>
              <a:rPr lang="sl-SI" dirty="0"/>
              <a:t>V družbenem smislu lahko vpliv razdelimo:</a:t>
            </a:r>
          </a:p>
          <a:p>
            <a:r>
              <a:rPr lang="sl-SI" dirty="0"/>
              <a:t>FUNKCIONALNO delovanje</a:t>
            </a:r>
          </a:p>
          <a:p>
            <a:r>
              <a:rPr lang="sl-SI" dirty="0"/>
              <a:t>DRUŽBENO delovanje</a:t>
            </a:r>
          </a:p>
          <a:p>
            <a:r>
              <a:rPr lang="sl-SI" dirty="0"/>
              <a:t>OSEBNO delovanje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032611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sl-SI" altLang="sl-SI" b="1" dirty="0">
                <a:solidFill>
                  <a:schemeClr val="bg2"/>
                </a:solidFill>
                <a:latin typeface="Tahoma" panose="020B0604030504040204" pitchFamily="34" charset="0"/>
              </a:rPr>
              <a:t>FUNKCIONALNO DELOVANJE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omogoča večjo racionalizacijo in učinkovito uporabo znanja</a:t>
            </a:r>
          </a:p>
          <a:p>
            <a:r>
              <a:rPr lang="sl-SI" dirty="0"/>
              <a:t>vsakdo prispeva po svojih močeh v skupno bazo </a:t>
            </a:r>
          </a:p>
          <a:p>
            <a:r>
              <a:rPr lang="sl-SI" dirty="0"/>
              <a:t>ker v sistemu ni kontrolnih mehanizmov, podatki niso zanesljivi </a:t>
            </a:r>
            <a:r>
              <a:rPr lang="sl-SI" dirty="0">
                <a:sym typeface="Wingdings" panose="05000000000000000000" pitchFamily="2" charset="2"/>
              </a:rPr>
              <a:t> ?</a:t>
            </a:r>
            <a:endParaRPr lang="sl-SI" dirty="0"/>
          </a:p>
          <a:p>
            <a:pPr marL="8255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095955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sl-SI" altLang="sl-SI" b="1" dirty="0">
                <a:solidFill>
                  <a:schemeClr val="bg2"/>
                </a:solidFill>
                <a:latin typeface="Tahoma" panose="020B0604030504040204" pitchFamily="34" charset="0"/>
              </a:rPr>
              <a:t>DRUŽBENO DELOVANJE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/>
              <a:t>globalizacija</a:t>
            </a:r>
          </a:p>
          <a:p>
            <a:r>
              <a:rPr lang="sl-SI" dirty="0"/>
              <a:t>liberalizacija</a:t>
            </a:r>
          </a:p>
          <a:p>
            <a:r>
              <a:rPr lang="sl-SI" dirty="0"/>
              <a:t>drugačno organiziranje</a:t>
            </a:r>
          </a:p>
          <a:p>
            <a:r>
              <a:rPr lang="sl-SI" dirty="0"/>
              <a:t>povečana refleksija</a:t>
            </a:r>
          </a:p>
          <a:p>
            <a:endParaRPr lang="sl-SI" dirty="0"/>
          </a:p>
          <a:p>
            <a:r>
              <a:rPr lang="sl-SI" dirty="0"/>
              <a:t>Razvoj prinaša:</a:t>
            </a:r>
          </a:p>
          <a:p>
            <a:pPr lvl="1"/>
            <a:r>
              <a:rPr lang="sl-SI" dirty="0"/>
              <a:t>evolucijo poklicev</a:t>
            </a:r>
          </a:p>
          <a:p>
            <a:pPr lvl="1"/>
            <a:r>
              <a:rPr lang="sl-SI" dirty="0"/>
              <a:t>selitev proizvodnje na trge s cenejšo in manj zahtevno delovno silo</a:t>
            </a:r>
          </a:p>
          <a:p>
            <a:pPr lvl="1"/>
            <a:r>
              <a:rPr lang="sl-SI" dirty="0"/>
              <a:t>cenejše proizvode</a:t>
            </a:r>
          </a:p>
          <a:p>
            <a:pPr lvl="1"/>
            <a:r>
              <a:rPr lang="sl-SI" dirty="0"/>
              <a:t>drugačno nakupovanje (spletne trgovine)</a:t>
            </a:r>
          </a:p>
          <a:p>
            <a:pPr lvl="1"/>
            <a:r>
              <a:rPr lang="sl-SI" dirty="0"/>
              <a:t>elektronsko poslovanje…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02450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sl-SI" altLang="sl-SI" b="1" dirty="0">
                <a:solidFill>
                  <a:schemeClr val="bg2"/>
                </a:solidFill>
                <a:latin typeface="Tahoma" panose="020B0604030504040204" pitchFamily="34" charset="0"/>
              </a:rPr>
              <a:t>OSEBNO DELOVANJE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računalniška omrežja omogočajo, da vzpostavimo odnos, ki presega fizično bližino</a:t>
            </a:r>
          </a:p>
          <a:p>
            <a:r>
              <a:rPr lang="sl-SI" dirty="0"/>
              <a:t>zunanji kriteriji (npr. videz, izobrazba, finančni položaj) nimajo vpliva</a:t>
            </a:r>
          </a:p>
          <a:p>
            <a:r>
              <a:rPr lang="sl-SI" dirty="0"/>
              <a:t>odnos se vzpostavi brez osebnega stika in traja, dokler sta zadovoljna oba partnerja</a:t>
            </a:r>
          </a:p>
          <a:p>
            <a:r>
              <a:rPr lang="sl-SI" dirty="0"/>
              <a:t>čisti odnos je potrebno ločiti od navideznega odnosa, v katerem se avtor predstavi z izmišljenimi in prirejenimi podatki</a:t>
            </a:r>
          </a:p>
        </p:txBody>
      </p:sp>
    </p:spTree>
    <p:extLst>
      <p:ext uri="{BB962C8B-B14F-4D97-AF65-F5344CB8AC3E}">
        <p14:creationId xmlns:p14="http://schemas.microsoft.com/office/powerpoint/2010/main" val="4291264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2488828" cy="3154362"/>
          </a:xfrm>
        </p:spPr>
        <p:txBody>
          <a:bodyPr/>
          <a:lstStyle/>
          <a:p>
            <a:r>
              <a:rPr lang="sl-SI" dirty="0" err="1"/>
              <a:t>Making</a:t>
            </a:r>
            <a:r>
              <a:rPr lang="sl-SI" dirty="0"/>
              <a:t> </a:t>
            </a:r>
            <a:r>
              <a:rPr lang="sl-SI" dirty="0" err="1"/>
              <a:t>Hope</a:t>
            </a:r>
            <a:r>
              <a:rPr lang="sl-SI" dirty="0"/>
              <a:t> </a:t>
            </a:r>
            <a:r>
              <a:rPr lang="sl-SI" dirty="0" err="1"/>
              <a:t>Possible</a:t>
            </a:r>
            <a:endParaRPr lang="sl-SI" dirty="0"/>
          </a:p>
        </p:txBody>
      </p:sp>
      <p:pic>
        <p:nvPicPr>
          <p:cNvPr id="6146" name="Picture 2" descr="http://paces.typepad.com/.a/6a00d83534345169e201b7c78b94b8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7"/>
            <a:ext cx="5076056" cy="674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844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4"/>
          <p:cNvSpPr txBox="1">
            <a:spLocks/>
          </p:cNvSpPr>
          <p:nvPr/>
        </p:nvSpPr>
        <p:spPr>
          <a:xfrm>
            <a:off x="2578392" y="4400525"/>
            <a:ext cx="6400800" cy="12607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rtl="0" eaLnBrk="0" fontAlgn="base" hangingPunct="0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None/>
              <a:defRPr sz="4000" b="1" kern="1200" cap="all">
                <a:solidFill>
                  <a:srgbClr val="26313A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26313A"/>
                </a:solidFill>
                <a:latin typeface="Gill Sans MT" panose="020B0502020104020203" pitchFamily="34" charset="-18"/>
              </a:defRPr>
            </a:lvl9pPr>
            <a:extLst/>
          </a:lstStyle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Previdno in preudarno</a:t>
            </a:r>
            <a:br>
              <a:rPr lang="sl-SI" dirty="0"/>
            </a:br>
            <a:endParaRPr lang="sl-SI" dirty="0"/>
          </a:p>
        </p:txBody>
      </p:sp>
      <p:pic>
        <p:nvPicPr>
          <p:cNvPr id="6" name="Picture 2" descr="Rezultat iskanja slik za Releva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5" b="13767"/>
          <a:stretch/>
        </p:blipFill>
        <p:spPr bwMode="auto">
          <a:xfrm>
            <a:off x="4572000" y="4117831"/>
            <a:ext cx="4191168" cy="271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8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92896"/>
            <a:ext cx="4752528" cy="146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7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Osebni podatki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82550" indent="0">
              <a:buNone/>
            </a:pPr>
            <a:r>
              <a:rPr lang="sl-SI" dirty="0"/>
              <a:t>Varovani </a:t>
            </a:r>
            <a:r>
              <a:rPr lang="sl-SI" dirty="0">
                <a:solidFill>
                  <a:srgbClr val="FF0000"/>
                </a:solidFill>
              </a:rPr>
              <a:t>osebni podatki</a:t>
            </a:r>
            <a:r>
              <a:rPr lang="sl-SI" dirty="0"/>
              <a:t>:</a:t>
            </a:r>
          </a:p>
          <a:p>
            <a:r>
              <a:rPr lang="sl-SI" dirty="0"/>
              <a:t>identifikacijo posameznika</a:t>
            </a:r>
          </a:p>
          <a:p>
            <a:r>
              <a:rPr lang="sl-SI" dirty="0"/>
              <a:t>pripadnost narodu</a:t>
            </a:r>
          </a:p>
          <a:p>
            <a:r>
              <a:rPr lang="sl-SI" dirty="0"/>
              <a:t>družinska razmerja</a:t>
            </a:r>
          </a:p>
          <a:p>
            <a:r>
              <a:rPr lang="sl-SI" dirty="0"/>
              <a:t>stanovanjske in bivalne pogoje posameznika</a:t>
            </a:r>
          </a:p>
          <a:p>
            <a:r>
              <a:rPr lang="sl-SI" dirty="0"/>
              <a:t>zaposlitev</a:t>
            </a:r>
          </a:p>
          <a:p>
            <a:r>
              <a:rPr lang="sl-SI" dirty="0"/>
              <a:t>socialno in ekonomsko stanje</a:t>
            </a:r>
          </a:p>
          <a:p>
            <a:r>
              <a:rPr lang="sl-SI" dirty="0"/>
              <a:t>izobrazba in pridobljena znanja</a:t>
            </a:r>
          </a:p>
          <a:p>
            <a:r>
              <a:rPr lang="sl-SI" dirty="0"/>
              <a:t>podatki o zdravstvenem stanju posameznika</a:t>
            </a:r>
          </a:p>
          <a:p>
            <a:pPr marL="82550" indent="0">
              <a:buNone/>
            </a:pPr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540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Poslovni podatki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636440"/>
            <a:ext cx="7499350" cy="4672880"/>
          </a:xfrm>
        </p:spPr>
        <p:txBody>
          <a:bodyPr>
            <a:noAutofit/>
          </a:bodyPr>
          <a:lstStyle/>
          <a:p>
            <a:pPr marL="82550" indent="0">
              <a:buNone/>
            </a:pPr>
            <a:r>
              <a:rPr lang="sl-SI" sz="2000" dirty="0">
                <a:solidFill>
                  <a:srgbClr val="FF0000"/>
                </a:solidFill>
              </a:rPr>
              <a:t>Poslovni podatki </a:t>
            </a:r>
            <a:r>
              <a:rPr lang="sl-SI" sz="2000" dirty="0"/>
              <a:t>so tisti podatki, ki jih podjetje oziroma organizacija potrebuje, da lahko opravlja svojo dejavnost. </a:t>
            </a:r>
          </a:p>
          <a:p>
            <a:pPr marL="82550" indent="0">
              <a:buNone/>
            </a:pPr>
            <a:endParaRPr lang="sl-SI" sz="2000" dirty="0"/>
          </a:p>
          <a:p>
            <a:pPr marL="82550" indent="0">
              <a:buNone/>
            </a:pPr>
            <a:r>
              <a:rPr lang="sl-SI" sz="2000" dirty="0"/>
              <a:t>Varovanje osebnih in poslovnih podatkov zajema pravne, organizacijske in logistične postopke in ukrepe, s katerimi se:</a:t>
            </a:r>
          </a:p>
          <a:p>
            <a:r>
              <a:rPr lang="sl-SI" sz="2000" dirty="0">
                <a:solidFill>
                  <a:srgbClr val="FF0000"/>
                </a:solidFill>
              </a:rPr>
              <a:t>varujejo</a:t>
            </a:r>
            <a:r>
              <a:rPr lang="sl-SI" sz="2000" dirty="0"/>
              <a:t> prostori, aparature in sistemska programska oprema,  aplikativna programska oprema</a:t>
            </a:r>
          </a:p>
          <a:p>
            <a:r>
              <a:rPr lang="sl-SI" sz="2000" dirty="0"/>
              <a:t>zagotavlja varnost </a:t>
            </a:r>
            <a:r>
              <a:rPr lang="sl-SI" sz="2000" dirty="0">
                <a:solidFill>
                  <a:srgbClr val="FF0000"/>
                </a:solidFill>
              </a:rPr>
              <a:t>prenosa</a:t>
            </a:r>
            <a:r>
              <a:rPr lang="sl-SI" sz="2000" dirty="0"/>
              <a:t> podatkov</a:t>
            </a:r>
          </a:p>
          <a:p>
            <a:r>
              <a:rPr lang="sl-SI" sz="2000" dirty="0"/>
              <a:t>onemogoča nepooblaščenim osebam </a:t>
            </a:r>
            <a:r>
              <a:rPr lang="sl-SI" sz="2000" dirty="0">
                <a:solidFill>
                  <a:srgbClr val="FF0000"/>
                </a:solidFill>
              </a:rPr>
              <a:t>dostop</a:t>
            </a:r>
            <a:r>
              <a:rPr lang="sl-SI" sz="2000" dirty="0"/>
              <a:t> do naprav in podatkovnih zbirk</a:t>
            </a:r>
          </a:p>
          <a:p>
            <a:r>
              <a:rPr lang="sl-SI" sz="2000" dirty="0"/>
              <a:t>omogoča naknadno </a:t>
            </a:r>
            <a:r>
              <a:rPr lang="sl-SI" sz="2000" dirty="0">
                <a:solidFill>
                  <a:srgbClr val="FF0000"/>
                </a:solidFill>
              </a:rPr>
              <a:t>ugotavljanje</a:t>
            </a:r>
            <a:r>
              <a:rPr lang="sl-SI" sz="2000" dirty="0"/>
              <a:t>, kdaj in kdo je podatke uporabil</a:t>
            </a:r>
          </a:p>
        </p:txBody>
      </p:sp>
      <p:pic>
        <p:nvPicPr>
          <p:cNvPr id="4" name="Picture 10" descr="138_masterc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087" y="102138"/>
            <a:ext cx="2311565" cy="14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658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SzTx/>
              <a:buFontTx/>
              <a:buChar char="•"/>
            </a:pPr>
            <a:r>
              <a:rPr lang="sl-SI" altLang="sl-SI" dirty="0"/>
              <a:t>fizična zaščita</a:t>
            </a:r>
          </a:p>
          <a:p>
            <a:pPr eaLnBrk="1" hangingPunct="1">
              <a:buSzTx/>
              <a:buFontTx/>
              <a:buChar char="•"/>
            </a:pPr>
            <a:r>
              <a:rPr lang="sl-SI" altLang="sl-SI" dirty="0"/>
              <a:t>pravo mesto</a:t>
            </a:r>
          </a:p>
          <a:p>
            <a:pPr eaLnBrk="1" hangingPunct="1">
              <a:buSzTx/>
              <a:buFontTx/>
              <a:buChar char="•"/>
            </a:pPr>
            <a:r>
              <a:rPr lang="sl-SI" altLang="sl-SI" dirty="0"/>
              <a:t>vzdrževanje predpisane temperature</a:t>
            </a:r>
          </a:p>
          <a:p>
            <a:pPr eaLnBrk="1" hangingPunct="1">
              <a:buSzTx/>
              <a:buFontTx/>
              <a:buChar char="•"/>
            </a:pPr>
            <a:r>
              <a:rPr lang="sl-SI" altLang="sl-SI" dirty="0"/>
              <a:t>neprekinjeno napajanje</a:t>
            </a:r>
          </a:p>
          <a:p>
            <a:pPr eaLnBrk="1" hangingPunct="1">
              <a:buSzTx/>
              <a:buFontTx/>
              <a:buChar char="•"/>
            </a:pPr>
            <a:r>
              <a:rPr lang="sl-SI" altLang="sl-SI" dirty="0"/>
              <a:t>alarmna naprava</a:t>
            </a:r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r>
              <a:rPr lang="sl-SI" dirty="0"/>
              <a:t>Zaščita podatkov</a:t>
            </a:r>
          </a:p>
        </p:txBody>
      </p:sp>
    </p:spTree>
    <p:extLst>
      <p:ext uri="{BB962C8B-B14F-4D97-AF65-F5344CB8AC3E}">
        <p14:creationId xmlns:p14="http://schemas.microsoft.com/office/powerpoint/2010/main" val="6723635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63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680520" cy="6921875"/>
          </a:xfrm>
          <a:prstGeom prst="rect">
            <a:avLst/>
          </a:prstGeom>
        </p:spPr>
      </p:pic>
      <p:grpSp>
        <p:nvGrpSpPr>
          <p:cNvPr id="9" name="Group 14188"/>
          <p:cNvGrpSpPr/>
          <p:nvPr/>
        </p:nvGrpSpPr>
        <p:grpSpPr>
          <a:xfrm>
            <a:off x="2467818" y="544613"/>
            <a:ext cx="1944216" cy="5832648"/>
            <a:chOff x="0" y="-1713"/>
            <a:chExt cx="1172000" cy="4744719"/>
          </a:xfrm>
        </p:grpSpPr>
        <p:pic>
          <p:nvPicPr>
            <p:cNvPr id="10" name="Picture 13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07" y="910877"/>
              <a:ext cx="869293" cy="987552"/>
            </a:xfrm>
            <a:prstGeom prst="rect">
              <a:avLst/>
            </a:prstGeom>
          </p:spPr>
        </p:pic>
        <p:pic>
          <p:nvPicPr>
            <p:cNvPr id="11" name="Picture 14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2000"/>
              <a:ext cx="1172000" cy="879000"/>
            </a:xfrm>
            <a:prstGeom prst="rect">
              <a:avLst/>
            </a:prstGeom>
          </p:spPr>
        </p:pic>
        <p:pic>
          <p:nvPicPr>
            <p:cNvPr id="12" name="Picture 16634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0" y="-1713"/>
              <a:ext cx="1045464" cy="832104"/>
            </a:xfrm>
            <a:prstGeom prst="rect">
              <a:avLst/>
            </a:prstGeom>
          </p:spPr>
        </p:pic>
        <p:pic>
          <p:nvPicPr>
            <p:cNvPr id="13" name="Picture 16635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0" y="3697542"/>
              <a:ext cx="1033272" cy="1045464"/>
            </a:xfrm>
            <a:prstGeom prst="rect">
              <a:avLst/>
            </a:prstGeom>
          </p:spPr>
        </p:pic>
        <p:pic>
          <p:nvPicPr>
            <p:cNvPr id="14" name="Picture 147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7" y="2790000"/>
              <a:ext cx="778446" cy="77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5976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1435100" y="1935684"/>
            <a:ext cx="7499350" cy="4312716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računalništvo v oblaku </a:t>
            </a:r>
          </a:p>
          <a:p>
            <a:r>
              <a:rPr lang="sl-SI" dirty="0"/>
              <a:t>dinamično razširljiva in pogosto </a:t>
            </a:r>
            <a:r>
              <a:rPr lang="sl-SI" dirty="0" err="1"/>
              <a:t>virtualizirana</a:t>
            </a:r>
            <a:r>
              <a:rPr lang="sl-SI" dirty="0"/>
              <a:t> računalniška sredstva kot storitev preko interneta</a:t>
            </a:r>
          </a:p>
          <a:p>
            <a:r>
              <a:rPr lang="sl-SI" dirty="0"/>
              <a:t>koncept združuje pojme:</a:t>
            </a:r>
          </a:p>
          <a:p>
            <a:pPr lvl="1"/>
            <a:r>
              <a:rPr lang="sl-SI" dirty="0"/>
              <a:t>programska oprema kot storitev</a:t>
            </a:r>
          </a:p>
          <a:p>
            <a:pPr lvl="1"/>
            <a:r>
              <a:rPr lang="sl-SI" dirty="0"/>
              <a:t>platforma kot storitev </a:t>
            </a:r>
          </a:p>
          <a:p>
            <a:pPr lvl="1"/>
            <a:r>
              <a:rPr lang="sl-SI" dirty="0"/>
              <a:t>infrastruktura kot storitev</a:t>
            </a:r>
          </a:p>
          <a:p>
            <a:pPr marL="85725" lvl="1" indent="0">
              <a:buNone/>
            </a:pPr>
            <a:endParaRPr lang="sl-SI" dirty="0"/>
          </a:p>
          <a:p>
            <a:pPr marL="85725" lvl="1" indent="0">
              <a:buNone/>
            </a:pPr>
            <a:r>
              <a:rPr lang="sl-SI" dirty="0"/>
              <a:t>Ponudniki: </a:t>
            </a:r>
            <a:r>
              <a:rPr lang="sl-SI" dirty="0" err="1"/>
              <a:t>Amazon</a:t>
            </a:r>
            <a:r>
              <a:rPr lang="sl-SI" dirty="0"/>
              <a:t>, Google, Microsoft, </a:t>
            </a:r>
            <a:r>
              <a:rPr lang="sl-SI" dirty="0" err="1"/>
              <a:t>Salesforce</a:t>
            </a:r>
            <a:r>
              <a:rPr lang="sl-SI" dirty="0"/>
              <a:t>, </a:t>
            </a:r>
            <a:r>
              <a:rPr lang="sl-SI" dirty="0" err="1"/>
              <a:t>Zoho</a:t>
            </a:r>
            <a:r>
              <a:rPr lang="sl-SI" dirty="0"/>
              <a:t>…</a:t>
            </a:r>
          </a:p>
        </p:txBody>
      </p:sp>
      <p:pic>
        <p:nvPicPr>
          <p:cNvPr id="7170" name="Picture 2" descr="Rezultat iskanja slik za cloud compu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79137"/>
            <a:ext cx="3600000" cy="18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5173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b/b5/Cloud_computing.svg/800px-Cloud_computing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73547"/>
            <a:ext cx="7620000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402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najem oddaljenih virov</a:t>
            </a:r>
          </a:p>
          <a:p>
            <a:pPr lvl="1"/>
            <a:r>
              <a:rPr lang="sl-SI" dirty="0"/>
              <a:t>Kaj se zgodi s podatki, če gre ponudnik v stečaj, ali če pride do nepopravljive okvare na strežnikih? </a:t>
            </a:r>
          </a:p>
          <a:p>
            <a:r>
              <a:rPr lang="sl-SI" dirty="0"/>
              <a:t>enostavni in brezplačni pripomočki za prenos v oblak</a:t>
            </a:r>
          </a:p>
          <a:p>
            <a:pPr lvl="1"/>
            <a:r>
              <a:rPr lang="sl-SI" dirty="0"/>
              <a:t>manj podprta možnost prehoda iz oblaka (scenarij zaklepanja ponudnika)</a:t>
            </a:r>
          </a:p>
          <a:p>
            <a:r>
              <a:rPr lang="sl-SI" dirty="0"/>
              <a:t>občutek izgube nadzora in popolne odvisnosti od ponudnika</a:t>
            </a:r>
          </a:p>
          <a:p>
            <a:r>
              <a:rPr lang="sl-SI" dirty="0"/>
              <a:t>največjo nevarnost predstavlja preveliko zaupanje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0396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Etična in pravna vprašanja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005536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trajna hramba podatkov</a:t>
            </a:r>
          </a:p>
          <a:p>
            <a:pPr lvl="1"/>
            <a:r>
              <a:rPr lang="sl-SI" dirty="0"/>
              <a:t>zakonodaja EU predvideva, da se določeni podatki hranijo na lokaciji znotraj EU</a:t>
            </a:r>
          </a:p>
          <a:p>
            <a:pPr lvl="1"/>
            <a:r>
              <a:rPr lang="sl-SI" dirty="0"/>
              <a:t>podatkovni centri so razporejeni po vsem svetu </a:t>
            </a:r>
            <a:r>
              <a:rPr lang="sl-SI" dirty="0">
                <a:sym typeface="Wingdings" panose="05000000000000000000" pitchFamily="2" charset="2"/>
              </a:rPr>
              <a:t> z</a:t>
            </a:r>
            <a:r>
              <a:rPr lang="sl-SI" dirty="0"/>
              <a:t>ačasno (odpoved strojne opreme, zagotovitev replikacije, izravnave bremena) premeščeni na tuje ozemlje</a:t>
            </a:r>
          </a:p>
          <a:p>
            <a:pPr lvl="1"/>
            <a:r>
              <a:rPr lang="sl-SI" dirty="0"/>
              <a:t>veliki ponudniki se zavedajo teh težav (Microsoftov </a:t>
            </a:r>
            <a:r>
              <a:rPr lang="sl-SI" dirty="0" err="1"/>
              <a:t>Azure</a:t>
            </a:r>
            <a:r>
              <a:rPr lang="sl-SI" dirty="0"/>
              <a:t> zagotavlja redundanco znotraj EU, podatkovna centra na Irskem in Nizozemskem).</a:t>
            </a:r>
          </a:p>
          <a:p>
            <a:r>
              <a:rPr lang="sl-SI" dirty="0"/>
              <a:t>pogoji uporabe se lahko kadar koli spremenijo</a:t>
            </a:r>
          </a:p>
          <a:p>
            <a:r>
              <a:rPr lang="sl-SI" dirty="0"/>
              <a:t>pravica rabe</a:t>
            </a:r>
          </a:p>
          <a:p>
            <a:pPr lvl="1"/>
            <a:r>
              <a:rPr lang="sl-SI" dirty="0"/>
              <a:t>oblaki idealni za pošiljanje nezaželene pošte</a:t>
            </a:r>
          </a:p>
          <a:p>
            <a:pPr lvl="1"/>
            <a:r>
              <a:rPr lang="sl-SI" dirty="0"/>
              <a:t>kot zaščito ponudniki uvedejo blokado IP naslova</a:t>
            </a:r>
          </a:p>
          <a:p>
            <a:pPr lvl="1"/>
            <a:r>
              <a:rPr lang="sl-SI" dirty="0"/>
              <a:t>posledično drugi legalni uporabniki blokirani</a:t>
            </a:r>
          </a:p>
        </p:txBody>
      </p:sp>
    </p:spTree>
    <p:extLst>
      <p:ext uri="{BB962C8B-B14F-4D97-AF65-F5344CB8AC3E}">
        <p14:creationId xmlns:p14="http://schemas.microsoft.com/office/powerpoint/2010/main" val="34191094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1452240" y="1844824"/>
            <a:ext cx="7499350" cy="4800600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javno brezžično omrežje v turističnih krajih, letališčih, kavarnah, fakultetah…</a:t>
            </a:r>
          </a:p>
          <a:p>
            <a:r>
              <a:rPr lang="sl-SI" dirty="0"/>
              <a:t>brezplačna ali po zmerni ceni</a:t>
            </a:r>
          </a:p>
          <a:p>
            <a:r>
              <a:rPr lang="sl-SI" dirty="0"/>
              <a:t>če brezžična dostopna točka ni dovolj zavarovana, lahko pride do prestrezanja omrežnega prometa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neznanec spremlja ves naš omrežni promet</a:t>
            </a:r>
          </a:p>
          <a:p>
            <a:r>
              <a:rPr lang="sl-SI" dirty="0"/>
              <a:t>ad-hoc brezžično omrežje, ki ga ustvari nekdo na svojem računalniku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povezava (drugačna ikona)</a:t>
            </a:r>
          </a:p>
        </p:txBody>
      </p:sp>
      <p:pic>
        <p:nvPicPr>
          <p:cNvPr id="6148" name="Picture 4" descr="Rezultat iskanja slik za HOTSP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40" y="6856"/>
            <a:ext cx="2275249" cy="16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187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370562" cy="1143000"/>
          </a:xfrm>
        </p:spPr>
        <p:txBody>
          <a:bodyPr>
            <a:normAutofit/>
          </a:bodyPr>
          <a:lstStyle/>
          <a:p>
            <a:r>
              <a:rPr lang="sl-SI" dirty="0"/>
              <a:t>Heker </a:t>
            </a:r>
            <a:r>
              <a:rPr lang="sl-SI" dirty="0" err="1"/>
              <a:t>Wouter</a:t>
            </a:r>
            <a:r>
              <a:rPr lang="sl-SI" dirty="0"/>
              <a:t> </a:t>
            </a:r>
            <a:r>
              <a:rPr lang="sl-SI" dirty="0" err="1"/>
              <a:t>Slotboom</a:t>
            </a:r>
            <a:r>
              <a:rPr lang="sl-SI" dirty="0"/>
              <a:t> 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563888" y="1447800"/>
            <a:ext cx="5370562" cy="4789512"/>
          </a:xfrm>
        </p:spPr>
        <p:txBody>
          <a:bodyPr>
            <a:noAutofit/>
          </a:bodyPr>
          <a:lstStyle/>
          <a:p>
            <a:r>
              <a:rPr lang="sl-SI" sz="2000" dirty="0"/>
              <a:t>20 minut, Amsterdam, kavarna, brezplačen dostop do brezžičnega interneta</a:t>
            </a:r>
          </a:p>
          <a:p>
            <a:r>
              <a:rPr lang="sl-SI" sz="2000" dirty="0"/>
              <a:t>informacije o rojstnih dnevih, izobrazbi, hobijih, zgodovini internetnega iskanja, … </a:t>
            </a:r>
            <a:r>
              <a:rPr lang="sl-SI" sz="2000" dirty="0">
                <a:sym typeface="Wingdings" panose="05000000000000000000" pitchFamily="2" charset="2"/>
              </a:rPr>
              <a:t></a:t>
            </a:r>
            <a:endParaRPr lang="sl-SI" sz="2000" dirty="0"/>
          </a:p>
          <a:p>
            <a:r>
              <a:rPr lang="sl-SI" sz="2000" dirty="0"/>
              <a:t>informacijska podjetja opozarja na nevarnosti</a:t>
            </a:r>
          </a:p>
        </p:txBody>
      </p:sp>
      <p:pic>
        <p:nvPicPr>
          <p:cNvPr id="1026" name="Picture 2" descr="http://siol.net/media/img/46/a5/b0c6cbd01db7912fc7da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0"/>
            <a:ext cx="2448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zultat iskanja slik za Wouter Slotb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69" y="40941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20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j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3546</TotalTime>
  <Words>3911</Words>
  <Application>Microsoft Office PowerPoint</Application>
  <PresentationFormat>Diaprojekcija na zaslonu (4:3)</PresentationFormat>
  <Paragraphs>575</Paragraphs>
  <Slides>123</Slides>
  <Notes>24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123</vt:i4>
      </vt:variant>
    </vt:vector>
  </HeadingPairs>
  <TitlesOfParts>
    <vt:vector size="134" baseType="lpstr">
      <vt:lpstr>Agency FB</vt:lpstr>
      <vt:lpstr>Arial</vt:lpstr>
      <vt:lpstr>Arial Unicode MS</vt:lpstr>
      <vt:lpstr>Calibri</vt:lpstr>
      <vt:lpstr>Gill Sans MT</vt:lpstr>
      <vt:lpstr>Tahoma</vt:lpstr>
      <vt:lpstr>Times New Roman</vt:lpstr>
      <vt:lpstr>Verdana</vt:lpstr>
      <vt:lpstr>Wingdings</vt:lpstr>
      <vt:lpstr>Wingdings 2</vt:lpstr>
      <vt:lpstr>Solsticij</vt:lpstr>
      <vt:lpstr> predavateljica INGRID KRAGELJ, mag.  ingrid.kragelj@scng.si </vt:lpstr>
      <vt:lpstr>Računalništvo in informatika  </vt:lpstr>
      <vt:lpstr>Informacijska družba je …</vt:lpstr>
      <vt:lpstr>Vplivi informacijske družbe</vt:lpstr>
      <vt:lpstr>Sem… ?</vt:lpstr>
      <vt:lpstr>X</vt:lpstr>
      <vt:lpstr>PowerPointova predstavitev</vt:lpstr>
      <vt:lpstr>PowerPointova predstavitev</vt:lpstr>
      <vt:lpstr>PowerPointova predstavitev</vt:lpstr>
      <vt:lpstr>Človeške predstave</vt:lpstr>
      <vt:lpstr>PowerPointova predstavitev</vt:lpstr>
      <vt:lpstr>PowerPointova predstavitev</vt:lpstr>
      <vt:lpstr>PODATEK </vt:lpstr>
      <vt:lpstr>INFORMACIJA</vt:lpstr>
      <vt:lpstr>38,3°</vt:lpstr>
      <vt:lpstr>PowerPointova predstavitev</vt:lpstr>
      <vt:lpstr>PowerPointova predstavitev</vt:lpstr>
      <vt:lpstr>Naloga: Ustvari informacijo iz podatka</vt:lpstr>
      <vt:lpstr>Zapis podatka</vt:lpstr>
      <vt:lpstr>Isti zapis, različna informacija.</vt:lpstr>
      <vt:lpstr>PowerPointova predstavitev</vt:lpstr>
      <vt:lpstr>Vrednost informacije</vt:lpstr>
      <vt:lpstr>Vaja: določi vrednost informacije</vt:lpstr>
      <vt:lpstr>Lastnosti dobre informacije</vt:lpstr>
      <vt:lpstr>Vaja: Izpit je bil težak.</vt:lpstr>
      <vt:lpstr>Podatek: nekdo nam nekdo pove, da je temperatura vode 100 stopinj. </vt:lpstr>
      <vt:lpstr>Tri sita informacije</vt:lpstr>
      <vt:lpstr>Podatek  Informacija </vt:lpstr>
      <vt:lpstr>PowerPointova predstavitev</vt:lpstr>
      <vt:lpstr>Sinteza znanja iz podatkov</vt:lpstr>
      <vt:lpstr>PowerPointova predstavitev</vt:lpstr>
      <vt:lpstr>Znanje</vt:lpstr>
      <vt:lpstr>PowerPointova predstavitev</vt:lpstr>
      <vt:lpstr>PowerPointova predstavitev</vt:lpstr>
      <vt:lpstr>PowerPointova predstavitev</vt:lpstr>
      <vt:lpstr>Pomen znanja</vt:lpstr>
      <vt:lpstr>PowerPointova predstavitev</vt:lpstr>
      <vt:lpstr>PowerPointova predstavitev</vt:lpstr>
      <vt:lpstr>  </vt:lpstr>
      <vt:lpstr>PowerPointova predstavitev</vt:lpstr>
      <vt:lpstr>PowerPointova predstavitev</vt:lpstr>
      <vt:lpstr>Digitalni podatki imajo le določen nabor vrednosti</vt:lpstr>
      <vt:lpstr>Mesar in tehtnica</vt:lpstr>
      <vt:lpstr>Razmisli:</vt:lpstr>
      <vt:lpstr>Miselni podatkovni model (sveta)</vt:lpstr>
      <vt:lpstr>Model realnosti</vt:lpstr>
      <vt:lpstr>Objektivnost / subjektivnost modela realnosti</vt:lpstr>
      <vt:lpstr>PowerPointova predstavitev</vt:lpstr>
      <vt:lpstr>Teorija informacij </vt:lpstr>
      <vt:lpstr>PowerPointova predstavitev</vt:lpstr>
      <vt:lpstr>PowerPointova predstavitev</vt:lpstr>
      <vt:lpstr>Informatika</vt:lpstr>
      <vt:lpstr>Računalništvo</vt:lpstr>
      <vt:lpstr>Informacijska tehnologija </vt:lpstr>
      <vt:lpstr>PowerPointova predstavitev</vt:lpstr>
      <vt:lpstr>PowerPointova predstavitev</vt:lpstr>
      <vt:lpstr>PowerPointova predstavitev</vt:lpstr>
      <vt:lpstr>Učinki uporabe IKT</vt:lpstr>
      <vt:lpstr>PowerPointova predstavitev</vt:lpstr>
      <vt:lpstr>Posledice uporabe IKT: + ali -?</vt:lpstr>
      <vt:lpstr>INFORMACIJSKA DRUŽBA</vt:lpstr>
      <vt:lpstr>Pasji vsakdan</vt:lpstr>
      <vt:lpstr>Informacijska družba </vt:lpstr>
      <vt:lpstr>Značilnosti </vt:lpstr>
      <vt:lpstr>PowerPointova predstavitev</vt:lpstr>
      <vt:lpstr>Vidimo?</vt:lpstr>
      <vt:lpstr>Informacijska pismenost</vt:lpstr>
      <vt:lpstr>Informacijsko pismen sem, če:</vt:lpstr>
      <vt:lpstr>Informacijsko PISMEN ŠTUDENT je sposoben:</vt:lpstr>
      <vt:lpstr>Informacijska onesnaženost</vt:lpstr>
      <vt:lpstr>“Internet ni knjižnica, marveč smetišče (Mazzini)”</vt:lpstr>
      <vt:lpstr>PowerPointova predstavitev</vt:lpstr>
      <vt:lpstr>Informacijska prenasičenost</vt:lpstr>
      <vt:lpstr>PowerPointova predstavitev</vt:lpstr>
      <vt:lpstr>Informacijska slepota</vt:lpstr>
      <vt:lpstr>PowerPointova predstavitev</vt:lpstr>
      <vt:lpstr>PowerPointova predstavitev</vt:lpstr>
      <vt:lpstr>Informacijsko pismen posameznik</vt:lpstr>
      <vt:lpstr>Relevantnost informacije</vt:lpstr>
      <vt:lpstr>PowerPointova predstavitev</vt:lpstr>
      <vt:lpstr>Od podatkov do modrosti je dolga pot!</vt:lpstr>
      <vt:lpstr>PowerPointova predstavitev</vt:lpstr>
      <vt:lpstr>Kako to delamo?</vt:lpstr>
      <vt:lpstr>Vpliv IKT na družbo</vt:lpstr>
      <vt:lpstr>FUNKCIONALNO DELOVANJE </vt:lpstr>
      <vt:lpstr>DRUŽBENO DELOVANJE </vt:lpstr>
      <vt:lpstr>OSEBNO DELOVANJE </vt:lpstr>
      <vt:lpstr>Making Hope Possible</vt:lpstr>
      <vt:lpstr>Previdno in preudarno </vt:lpstr>
      <vt:lpstr>Osebni podatki</vt:lpstr>
      <vt:lpstr>Poslovni podatki</vt:lpstr>
      <vt:lpstr>Zaščita podatkov</vt:lpstr>
      <vt:lpstr>PowerPointova predstavitev</vt:lpstr>
      <vt:lpstr>PowerPointova predstavitev</vt:lpstr>
      <vt:lpstr>PowerPointova predstavitev</vt:lpstr>
      <vt:lpstr>PowerPointova predstavitev</vt:lpstr>
      <vt:lpstr>Etična in pravna vprašanja</vt:lpstr>
      <vt:lpstr>PowerPointova predstavitev</vt:lpstr>
      <vt:lpstr>Heker Wouter Slotboom </vt:lpstr>
      <vt:lpstr>Kako? </vt:lpstr>
      <vt:lpstr>          v javnih omrežjih</vt:lpstr>
      <vt:lpstr>PowerPointova predstavitev</vt:lpstr>
      <vt:lpstr>Geolokacija</vt:lpstr>
      <vt:lpstr>Mobilne aplikacije</vt:lpstr>
      <vt:lpstr>S pametjo v mobilni svet</vt:lpstr>
      <vt:lpstr>Informacijski pooblaščenec </vt:lpstr>
      <vt:lpstr>PowerPointova predstavitev</vt:lpstr>
      <vt:lpstr>PowerPointova predstavitev</vt:lpstr>
      <vt:lpstr>Dvofaktorska identifikacija</vt:lpstr>
      <vt:lpstr>Če nismo ničesar plačali, je cena skrita drugje.</vt:lpstr>
      <vt:lpstr>Zakaj mobilne naprave prepovedati  otrokom, mlajšim od 12 let</vt:lpstr>
      <vt:lpstr>PowerPointova predstavitev</vt:lpstr>
      <vt:lpstr>PowerPointova predstavitev</vt:lpstr>
      <vt:lpstr>A ta priporočila sploh kdo posluša?</vt:lpstr>
      <vt:lpstr>Ameriška pediatrična akademija in kanadsko Združenje za pediatrijo priporočata:</vt:lpstr>
      <vt:lpstr>Odpadna električna in elektronska oprema</vt:lpstr>
      <vt:lpstr>Ekologija</vt:lpstr>
      <vt:lpstr>PowerPointova predstavitev</vt:lpstr>
      <vt:lpstr>Homo informaticus</vt:lpstr>
      <vt:lpstr>PowerPointova predstavitev</vt:lpstr>
      <vt:lpstr>Hologram</vt:lpstr>
      <vt:lpstr>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INFORMATIKA</dc:title>
  <dc:creator>Kragelj</dc:creator>
  <cp:lastModifiedBy>Ingrid Kragelj</cp:lastModifiedBy>
  <cp:revision>257</cp:revision>
  <cp:lastPrinted>2016-09-12T09:15:16Z</cp:lastPrinted>
  <dcterms:created xsi:type="dcterms:W3CDTF">1998-09-30T10:13:00Z</dcterms:created>
  <dcterms:modified xsi:type="dcterms:W3CDTF">2022-01-26T09:02:27Z</dcterms:modified>
</cp:coreProperties>
</file>