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41" r:id="rId1"/>
  </p:sldMasterIdLst>
  <p:notesMasterIdLst>
    <p:notesMasterId r:id="rId68"/>
  </p:notesMasterIdLst>
  <p:handoutMasterIdLst>
    <p:handoutMasterId r:id="rId69"/>
  </p:handoutMasterIdLst>
  <p:sldIdLst>
    <p:sldId id="614" r:id="rId2"/>
    <p:sldId id="664" r:id="rId3"/>
    <p:sldId id="895" r:id="rId4"/>
    <p:sldId id="883" r:id="rId5"/>
    <p:sldId id="872" r:id="rId6"/>
    <p:sldId id="770" r:id="rId7"/>
    <p:sldId id="885" r:id="rId8"/>
    <p:sldId id="886" r:id="rId9"/>
    <p:sldId id="841" r:id="rId10"/>
    <p:sldId id="894" r:id="rId11"/>
    <p:sldId id="671" r:id="rId12"/>
    <p:sldId id="896" r:id="rId13"/>
    <p:sldId id="765" r:id="rId14"/>
    <p:sldId id="667" r:id="rId15"/>
    <p:sldId id="890" r:id="rId16"/>
    <p:sldId id="870" r:id="rId17"/>
    <p:sldId id="775" r:id="rId18"/>
    <p:sldId id="776" r:id="rId19"/>
    <p:sldId id="777" r:id="rId20"/>
    <p:sldId id="778" r:id="rId21"/>
    <p:sldId id="779" r:id="rId22"/>
    <p:sldId id="780" r:id="rId23"/>
    <p:sldId id="753" r:id="rId24"/>
    <p:sldId id="771" r:id="rId25"/>
    <p:sldId id="891" r:id="rId26"/>
    <p:sldId id="884" r:id="rId27"/>
    <p:sldId id="757" r:id="rId28"/>
    <p:sldId id="756" r:id="rId29"/>
    <p:sldId id="678" r:id="rId30"/>
    <p:sldId id="824" r:id="rId31"/>
    <p:sldId id="760" r:id="rId32"/>
    <p:sldId id="654" r:id="rId33"/>
    <p:sldId id="887" r:id="rId34"/>
    <p:sldId id="889" r:id="rId35"/>
    <p:sldId id="899" r:id="rId36"/>
    <p:sldId id="898" r:id="rId37"/>
    <p:sldId id="892" r:id="rId38"/>
    <p:sldId id="900" r:id="rId39"/>
    <p:sldId id="897" r:id="rId40"/>
    <p:sldId id="696" r:id="rId41"/>
    <p:sldId id="668" r:id="rId42"/>
    <p:sldId id="878" r:id="rId43"/>
    <p:sldId id="679" r:id="rId44"/>
    <p:sldId id="869" r:id="rId45"/>
    <p:sldId id="686" r:id="rId46"/>
    <p:sldId id="880" r:id="rId47"/>
    <p:sldId id="762" r:id="rId48"/>
    <p:sldId id="877" r:id="rId49"/>
    <p:sldId id="685" r:id="rId50"/>
    <p:sldId id="680" r:id="rId51"/>
    <p:sldId id="873" r:id="rId52"/>
    <p:sldId id="888" r:id="rId53"/>
    <p:sldId id="693" r:id="rId54"/>
    <p:sldId id="673" r:id="rId55"/>
    <p:sldId id="859" r:id="rId56"/>
    <p:sldId id="901" r:id="rId57"/>
    <p:sldId id="876" r:id="rId58"/>
    <p:sldId id="825" r:id="rId59"/>
    <p:sldId id="826" r:id="rId60"/>
    <p:sldId id="830" r:id="rId61"/>
    <p:sldId id="833" r:id="rId62"/>
    <p:sldId id="835" r:id="rId63"/>
    <p:sldId id="836" r:id="rId64"/>
    <p:sldId id="837" r:id="rId65"/>
    <p:sldId id="838" r:id="rId66"/>
    <p:sldId id="839" r:id="rId67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FF00"/>
    <a:srgbClr val="0000FF"/>
    <a:srgbClr val="0033CC"/>
    <a:srgbClr val="008000"/>
    <a:srgbClr val="CC0000"/>
    <a:srgbClr val="0066CC"/>
    <a:srgbClr val="FFFF99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58926B-F94B-4FBA-890C-3A13E0ADFC36}" v="32" dt="2020-01-17T11:16:59.5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ematski slog 2 – poudarek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Temni slog 1 – poudarek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Temen slo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71" autoAdjust="0"/>
  </p:normalViewPr>
  <p:slideViewPr>
    <p:cSldViewPr>
      <p:cViewPr varScale="1">
        <p:scale>
          <a:sx n="112" d="100"/>
          <a:sy n="112" d="100"/>
        </p:scale>
        <p:origin x="85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758926B-F94B-4FBA-890C-3A13E0ADFC36}"/>
    <pc:docChg chg="addSld modSld">
      <pc:chgData name="" userId="" providerId="" clId="Web-{F758926B-F94B-4FBA-890C-3A13E0ADFC36}" dt="2020-01-17T11:16:59.437" v="29" actId="20577"/>
      <pc:docMkLst>
        <pc:docMk/>
      </pc:docMkLst>
      <pc:sldChg chg="modSp new">
        <pc:chgData name="" userId="" providerId="" clId="Web-{F758926B-F94B-4FBA-890C-3A13E0ADFC36}" dt="2020-01-17T11:16:59.437" v="28" actId="20577"/>
        <pc:sldMkLst>
          <pc:docMk/>
          <pc:sldMk cId="1614799886" sldId="896"/>
        </pc:sldMkLst>
        <pc:spChg chg="mod">
          <ac:chgData name="" userId="" providerId="" clId="Web-{F758926B-F94B-4FBA-890C-3A13E0ADFC36}" dt="2020-01-17T11:16:59.437" v="28" actId="20577"/>
          <ac:spMkLst>
            <pc:docMk/>
            <pc:sldMk cId="1614799886" sldId="896"/>
            <ac:spMk id="2" creationId="{B2625AA1-CECC-4E43-904B-4A615B293406}"/>
          </ac:spMkLst>
        </pc:spChg>
        <pc:spChg chg="mod">
          <ac:chgData name="" userId="" providerId="" clId="Web-{F758926B-F94B-4FBA-890C-3A13E0ADFC36}" dt="2020-01-17T11:16:25.828" v="7" actId="20577"/>
          <ac:spMkLst>
            <pc:docMk/>
            <pc:sldMk cId="1614799886" sldId="896"/>
            <ac:spMk id="3" creationId="{35D63055-CE48-41A3-AFD7-1176D7CE15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4488334-4CE4-4CA4-BB7A-9454950ED3D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95601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9599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Ograda opomb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/>
          </a:p>
        </p:txBody>
      </p:sp>
      <p:sp>
        <p:nvSpPr>
          <p:cNvPr id="14340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7E4C8-7AFD-4C51-964C-5B2B404A64E0}" type="slidenum">
              <a:rPr kumimoji="0" lang="sl-SI" alt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l-SI" altLang="sl-S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08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Elipsa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Naslov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22" name="Podnaslov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6" name="Ograda datuma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Ograda noge 1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8" name="Ograda številke diapozitiva 9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DD67-297C-46A3-9C34-726F1EB9D5F0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10787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besedilo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228600" y="990600"/>
            <a:ext cx="4038600" cy="51054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419600" y="990600"/>
            <a:ext cx="4038600" cy="2476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419600" y="3619500"/>
            <a:ext cx="4038600" cy="2476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E9E7FCF-0E7E-416D-BFE1-03B4FACAE57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013366986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2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6" name="Ograda številke diapozitiva 21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90A7F-A0F3-4172-83D3-E37784A0E09E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50834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2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6" name="Ograda številke diapozitiva 21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B5DDF-38DF-4AA3-9074-CB0D4D6D4402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19530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slov in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tabele 2"/>
          <p:cNvSpPr>
            <a:spLocks noGrp="1"/>
          </p:cNvSpPr>
          <p:nvPr>
            <p:ph type="tbl" idx="1"/>
          </p:nvPr>
        </p:nvSpPr>
        <p:spPr>
          <a:xfrm>
            <a:off x="228600" y="990600"/>
            <a:ext cx="8229600" cy="5105400"/>
          </a:xfrm>
        </p:spPr>
        <p:txBody>
          <a:bodyPr>
            <a:normAutofit/>
          </a:bodyPr>
          <a:lstStyle/>
          <a:p>
            <a:pPr lvl="0"/>
            <a:endParaRPr lang="sl-SI" noProof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3124200" y="658177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7010400" y="658177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7C818-7215-4F88-8965-95B55C49C25F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537133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sz="half" idx="1"/>
          </p:nvPr>
        </p:nvSpPr>
        <p:spPr>
          <a:xfrm>
            <a:off x="228600" y="990600"/>
            <a:ext cx="4038600" cy="51054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419600" y="990600"/>
            <a:ext cx="4038600" cy="51054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3124200" y="6581775"/>
            <a:ext cx="28956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sl-SI"/>
              <a:t>TEMELJNI POJMI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7010400" y="6581775"/>
            <a:ext cx="2133600" cy="136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FEFD04E-FF60-47B0-AB28-BBAA3141491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602916383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1457A9-825B-4374-9817-7E70138057CE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83336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 userDrawn="1"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Pravokotnik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Elipsa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Elipsa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78392" y="4400525"/>
            <a:ext cx="6400800" cy="1260723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2578392" y="5661248"/>
            <a:ext cx="6400800" cy="1080120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590D-596B-4A74-92F8-DB6E95714285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  <p:pic>
        <p:nvPicPr>
          <p:cNvPr id="9" name="Slika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8" y="1205421"/>
            <a:ext cx="1034380" cy="8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2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noge 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7" name="Ograda številke diapozitiva 21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9A488-EFC3-4900-AAB9-0A11E156F45B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65212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B2D72-BE78-4D67-829E-87293B429C72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9896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datuma 2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Ograda noge 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5" name="Ograda številke diapozitiva 21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EAFBA-692B-43B7-8135-6D77D0DA0936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98258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ravokotnik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Ograda datuma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Ograda noge 2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6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8156A-42FA-4949-885F-C938C1BE27C8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8" y="1205421"/>
            <a:ext cx="1034380" cy="8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9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C345-8A75-4967-A854-697C73855758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695684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762000" y="1066800"/>
            <a:ext cx="7554416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73342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Ograda datuma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Ograda noge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10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A9896-7A93-4BA1-8E29-F4CEA682147C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1371600"/>
            <a:ext cx="6480720" cy="2993504"/>
          </a:xfrm>
        </p:spPr>
        <p:txBody>
          <a:bodyPr anchor="b">
            <a:noAutofit/>
          </a:bodyPr>
          <a:lstStyle>
            <a:lvl1pPr marL="342900" indent="-342900" algn="l">
              <a:buFont typeface="Wingdings" panose="05000000000000000000" pitchFamily="2" charset="2"/>
              <a:buChar char="ü"/>
              <a:defRPr sz="2100" b="1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3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Elipsa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Krof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Pravokotnik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grada naslova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1033" name="Ograda besedila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dirty="0"/>
              <a:t>Uredite sloge besedila matrice</a:t>
            </a:r>
          </a:p>
          <a:p>
            <a:pPr lvl="1"/>
            <a:r>
              <a:rPr lang="sl-SI" altLang="sl-SI" dirty="0"/>
              <a:t>Druga raven</a:t>
            </a:r>
          </a:p>
          <a:p>
            <a:pPr lvl="2"/>
            <a:r>
              <a:rPr lang="sl-SI" altLang="sl-SI" dirty="0"/>
              <a:t>Tretja raven</a:t>
            </a:r>
          </a:p>
          <a:p>
            <a:pPr lvl="3"/>
            <a:r>
              <a:rPr lang="sl-SI" altLang="sl-SI" dirty="0"/>
              <a:t>Četrta raven</a:t>
            </a:r>
          </a:p>
          <a:p>
            <a:pPr lvl="4"/>
            <a:r>
              <a:rPr lang="sl-SI" altLang="sl-SI" dirty="0"/>
              <a:t>Peta raven</a:t>
            </a:r>
            <a:endParaRPr lang="en-US" altLang="sl-SI" dirty="0"/>
          </a:p>
        </p:txBody>
      </p:sp>
      <p:sp>
        <p:nvSpPr>
          <p:cNvPr id="15" name="Pravokotnik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8" y="1205421"/>
            <a:ext cx="1034380" cy="8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5" r:id="rId10"/>
    <p:sldLayoutId id="2147484051" r:id="rId11"/>
    <p:sldLayoutId id="2147484052" r:id="rId12"/>
    <p:sldLayoutId id="2147484053" r:id="rId13"/>
    <p:sldLayoutId id="2147484056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313A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rgbClr val="637988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rgbClr val="637988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rgbClr val="637988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80716A"/>
        </a:buClr>
        <a:buFont typeface="Wingdings 2" panose="05020102010507070707" pitchFamily="18" charset="2"/>
        <a:buChar char=""/>
        <a:defRPr sz="2000" kern="1200">
          <a:solidFill>
            <a:srgbClr val="637988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94147C"/>
        </a:buClr>
        <a:buFont typeface="Wingdings 2" panose="05020102010507070707" pitchFamily="18" charset="2"/>
        <a:buChar char=""/>
        <a:defRPr sz="2000" kern="1200">
          <a:solidFill>
            <a:srgbClr val="637988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colorpicker.com/" TargetMode="External"/><Relationship Id="rId2" Type="http://schemas.openxmlformats.org/officeDocument/2006/relationships/hyperlink" Target="http://www.rapidtables.com/web/color/RGB_Color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arnes.si/~iprsa/racunalnistvo/OsnoveHTML/Barve/spletna_barvna_paleta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2.arnes.si/~iprsa/racunalnistvo/OsnoveHTML/Barve/paleta_poimenovanih_barv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NAw2_NtGNa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imp.org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dpi.lv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94697349" TargetMode="External"/><Relationship Id="rId2" Type="http://schemas.openxmlformats.org/officeDocument/2006/relationships/hyperlink" Target="https://www.youtube.com/watch?v=UQ_QqtXoyQ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fGT-ksPovMq4YsAiXjJekA" TargetMode="External"/><Relationship Id="rId2" Type="http://schemas.openxmlformats.org/officeDocument/2006/relationships/hyperlink" Target="https://www.youtube.com/watch?v=QMlHHGvttfk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astrokaktus.com/DigitalPhotography/Uvod/z_uvod_fotografij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lippingpathexperts.com/blog/easily-smooth-and-soften-skin-with-photoshop-in-just-five-minute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4365104"/>
            <a:ext cx="4778176" cy="850032"/>
          </a:xfrm>
        </p:spPr>
        <p:txBody>
          <a:bodyPr/>
          <a:lstStyle/>
          <a:p>
            <a:pPr marL="0" indent="0">
              <a:buNone/>
            </a:pPr>
            <a:r>
              <a:rPr lang="sl-SI" sz="2000" dirty="0">
                <a:solidFill>
                  <a:srgbClr val="CC0000"/>
                </a:solidFill>
              </a:rPr>
              <a:t>predavateljica INGRID KRAGELJ, mag. </a:t>
            </a:r>
            <a:br>
              <a:rPr lang="sl-SI" sz="2000" dirty="0">
                <a:solidFill>
                  <a:srgbClr val="CC0000"/>
                </a:solidFill>
              </a:rPr>
            </a:br>
            <a:r>
              <a:rPr lang="sl-SI" sz="1800" b="0" dirty="0" err="1">
                <a:solidFill>
                  <a:srgbClr val="CC0000"/>
                </a:solidFill>
              </a:rPr>
              <a:t>ingrid.kragelj@scng.si</a:t>
            </a:r>
            <a:endParaRPr lang="sl-SI" b="0" dirty="0">
              <a:solidFill>
                <a:srgbClr val="CC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043608" y="3284984"/>
            <a:ext cx="7190184" cy="230425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l-SI" sz="2400" b="1" cap="all" dirty="0" err="1">
                <a:solidFill>
                  <a:srgbClr val="26313A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RAI</a:t>
            </a:r>
            <a:r>
              <a:rPr lang="sl-SI" sz="2400" b="1" cap="all" dirty="0">
                <a:solidFill>
                  <a:srgbClr val="26313A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- RAČUNALNIŠTVO IN INFORMATIKA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l-SI" sz="1200" dirty="0"/>
              <a:t/>
            </a:r>
            <a:br>
              <a:rPr lang="sl-SI" sz="1200" dirty="0"/>
            </a:br>
            <a:r>
              <a:rPr lang="sl-SI" sz="1200" dirty="0"/>
              <a:t>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95" y="1272221"/>
            <a:ext cx="1971429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ditive_colors.ogv.480p.vp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650" y="1196752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8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Zapis barv v RGB načinu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770001"/>
              </p:ext>
            </p:extLst>
          </p:nvPr>
        </p:nvGraphicFramePr>
        <p:xfrm>
          <a:off x="1043609" y="2276876"/>
          <a:ext cx="8100390" cy="3904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130">
                  <a:extLst>
                    <a:ext uri="{9D8B030D-6E8A-4147-A177-3AD203B41FA5}">
                      <a16:colId xmlns:a16="http://schemas.microsoft.com/office/drawing/2014/main" val="3295998001"/>
                    </a:ext>
                  </a:extLst>
                </a:gridCol>
                <a:gridCol w="2700130">
                  <a:extLst>
                    <a:ext uri="{9D8B030D-6E8A-4147-A177-3AD203B41FA5}">
                      <a16:colId xmlns:a16="http://schemas.microsoft.com/office/drawing/2014/main" val="2061665456"/>
                    </a:ext>
                  </a:extLst>
                </a:gridCol>
                <a:gridCol w="2700130">
                  <a:extLst>
                    <a:ext uri="{9D8B030D-6E8A-4147-A177-3AD203B41FA5}">
                      <a16:colId xmlns:a16="http://schemas.microsoft.com/office/drawing/2014/main" val="369175044"/>
                    </a:ext>
                  </a:extLst>
                </a:gridCol>
              </a:tblGrid>
              <a:tr h="488054">
                <a:tc>
                  <a:txBody>
                    <a:bodyPr/>
                    <a:lstStyle/>
                    <a:p>
                      <a:pPr algn="ctr"/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desetiški zapis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šestnajstiški zapis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529979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endParaRPr lang="sl-SI" sz="2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(0, 0, 0)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#000000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386329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endParaRPr lang="sl-SI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(255, 255, 255)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#FFFFFF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667232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endParaRPr lang="sl-SI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(255, 0, 0)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#FF0000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021628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endParaRPr lang="sl-SI" sz="2000" b="0" dirty="0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 </a:t>
                      </a:r>
                      <a:r>
                        <a:rPr lang="sl-SI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255, </a:t>
                      </a:r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#008000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71097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endParaRPr lang="sl-SI" sz="2000" b="0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(0, 0, 255)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#0000FF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69870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endParaRPr lang="sl-SI" sz="2000" b="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(0, 255, 255)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#00FFFF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494832"/>
                  </a:ext>
                </a:extLst>
              </a:tr>
              <a:tr h="488054">
                <a:tc>
                  <a:txBody>
                    <a:bodyPr/>
                    <a:lstStyle/>
                    <a:p>
                      <a:endParaRPr lang="sl-SI" sz="2000" b="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(255, 0, 255)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#FF00FF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530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4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25AA1-CECC-4E43-904B-4A615B29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Arial"/>
                <a:cs typeface="Arial"/>
              </a:rPr>
              <a:t>Vaja</a:t>
            </a:r>
            <a:r>
              <a:rPr lang="en-US" dirty="0">
                <a:solidFill>
                  <a:srgbClr val="7030A0"/>
                </a:solidFill>
                <a:latin typeface="Arial"/>
                <a:cs typeface="Arial"/>
              </a:rPr>
              <a:t>: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Katera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barva</a:t>
            </a:r>
            <a:r>
              <a:rPr lang="en-US" dirty="0">
                <a:latin typeface="Arial"/>
                <a:cs typeface="Arial"/>
              </a:rPr>
              <a:t> je?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3055-CE48-41A3-AFD7-1176D7CE1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2"/>
              </a:rPr>
              <a:t>barvna paleta</a:t>
            </a:r>
            <a:endParaRPr lang="sl-SI" dirty="0"/>
          </a:p>
          <a:p>
            <a:endParaRPr lang="sl-SI" dirty="0" smtClean="0">
              <a:latin typeface="Arial"/>
              <a:cs typeface="Arial"/>
              <a:hlinkClick r:id="rId3"/>
            </a:endParaRPr>
          </a:p>
          <a:p>
            <a:r>
              <a:rPr lang="en-US" dirty="0" smtClean="0">
                <a:latin typeface="Arial"/>
                <a:cs typeface="Arial"/>
                <a:hlinkClick r:id="rId3"/>
              </a:rPr>
              <a:t>https</a:t>
            </a:r>
            <a:r>
              <a:rPr lang="en-US" dirty="0">
                <a:latin typeface="Arial"/>
                <a:cs typeface="Arial"/>
                <a:hlinkClick r:id="rId3"/>
              </a:rPr>
              <a:t>://imagecolorpicker.com</a:t>
            </a:r>
            <a:r>
              <a:rPr lang="en-US" dirty="0" smtClean="0">
                <a:latin typeface="Arial"/>
                <a:cs typeface="Arial"/>
                <a:hlinkClick r:id="rId3"/>
              </a:rPr>
              <a:t>/</a:t>
            </a:r>
            <a:endParaRPr lang="sl-SI" dirty="0" smtClean="0">
              <a:latin typeface="Arial"/>
              <a:cs typeface="Arial"/>
            </a:endParaRPr>
          </a:p>
          <a:p>
            <a:endParaRPr lang="sl-SI" dirty="0"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01008"/>
            <a:ext cx="4765289" cy="32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65" y="2420888"/>
            <a:ext cx="8122571" cy="314072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Zapis sivinske slike</a:t>
            </a:r>
          </a:p>
        </p:txBody>
      </p:sp>
    </p:spTree>
    <p:extLst>
      <p:ext uri="{BB962C8B-B14F-4D97-AF65-F5344CB8AC3E}">
        <p14:creationId xmlns:p14="http://schemas.microsoft.com/office/powerpoint/2010/main" val="23423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1361427"/>
          </a:xfrm>
        </p:spPr>
        <p:txBody>
          <a:bodyPr/>
          <a:lstStyle/>
          <a:p>
            <a:r>
              <a:rPr lang="sl-SI" dirty="0">
                <a:solidFill>
                  <a:schemeClr val="accent5"/>
                </a:solidFill>
              </a:rPr>
              <a:t>nič svetlobe </a:t>
            </a:r>
            <a:r>
              <a:rPr lang="sl-SI" dirty="0" smtClean="0">
                <a:solidFill>
                  <a:schemeClr val="accent5"/>
                </a:solidFill>
              </a:rPr>
              <a:t>na zaslonu = </a:t>
            </a:r>
            <a:r>
              <a:rPr lang="sl-SI" dirty="0">
                <a:solidFill>
                  <a:schemeClr val="accent5"/>
                </a:solidFill>
              </a:rPr>
              <a:t>? barva</a:t>
            </a:r>
          </a:p>
          <a:p>
            <a:r>
              <a:rPr lang="sl-SI" dirty="0">
                <a:solidFill>
                  <a:schemeClr val="accent5"/>
                </a:solidFill>
              </a:rPr>
              <a:t>močna svetloba </a:t>
            </a:r>
            <a:r>
              <a:rPr lang="sl-SI" dirty="0" smtClean="0">
                <a:solidFill>
                  <a:schemeClr val="accent5"/>
                </a:solidFill>
              </a:rPr>
              <a:t>RGB = </a:t>
            </a:r>
            <a:r>
              <a:rPr lang="sl-SI" dirty="0">
                <a:solidFill>
                  <a:schemeClr val="accent5"/>
                </a:solidFill>
              </a:rPr>
              <a:t>? barva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952353"/>
              </p:ext>
            </p:extLst>
          </p:nvPr>
        </p:nvGraphicFramePr>
        <p:xfrm>
          <a:off x="2717682" y="5025267"/>
          <a:ext cx="1739187" cy="1644093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579729">
                  <a:extLst>
                    <a:ext uri="{9D8B030D-6E8A-4147-A177-3AD203B41FA5}">
                      <a16:colId xmlns:a16="http://schemas.microsoft.com/office/drawing/2014/main" val="3340146544"/>
                    </a:ext>
                  </a:extLst>
                </a:gridCol>
                <a:gridCol w="579729">
                  <a:extLst>
                    <a:ext uri="{9D8B030D-6E8A-4147-A177-3AD203B41FA5}">
                      <a16:colId xmlns:a16="http://schemas.microsoft.com/office/drawing/2014/main" val="1490727176"/>
                    </a:ext>
                  </a:extLst>
                </a:gridCol>
                <a:gridCol w="579729">
                  <a:extLst>
                    <a:ext uri="{9D8B030D-6E8A-4147-A177-3AD203B41FA5}">
                      <a16:colId xmlns:a16="http://schemas.microsoft.com/office/drawing/2014/main" val="2567927339"/>
                    </a:ext>
                  </a:extLst>
                </a:gridCol>
              </a:tblGrid>
              <a:tr h="54803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023468"/>
                  </a:ext>
                </a:extLst>
              </a:tr>
              <a:tr h="54803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132972"/>
                  </a:ext>
                </a:extLst>
              </a:tr>
              <a:tr h="548031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620321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886353"/>
              </p:ext>
            </p:extLst>
          </p:nvPr>
        </p:nvGraphicFramePr>
        <p:xfrm>
          <a:off x="5416722" y="5091276"/>
          <a:ext cx="1771287" cy="1578084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590429">
                  <a:extLst>
                    <a:ext uri="{9D8B030D-6E8A-4147-A177-3AD203B41FA5}">
                      <a16:colId xmlns:a16="http://schemas.microsoft.com/office/drawing/2014/main" val="3340146544"/>
                    </a:ext>
                  </a:extLst>
                </a:gridCol>
                <a:gridCol w="590429">
                  <a:extLst>
                    <a:ext uri="{9D8B030D-6E8A-4147-A177-3AD203B41FA5}">
                      <a16:colId xmlns:a16="http://schemas.microsoft.com/office/drawing/2014/main" val="1490727176"/>
                    </a:ext>
                  </a:extLst>
                </a:gridCol>
                <a:gridCol w="590429">
                  <a:extLst>
                    <a:ext uri="{9D8B030D-6E8A-4147-A177-3AD203B41FA5}">
                      <a16:colId xmlns:a16="http://schemas.microsoft.com/office/drawing/2014/main" val="2567927339"/>
                    </a:ext>
                  </a:extLst>
                </a:gridCol>
              </a:tblGrid>
              <a:tr h="52602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023468"/>
                  </a:ext>
                </a:extLst>
              </a:tr>
              <a:tr h="52602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132972"/>
                  </a:ext>
                </a:extLst>
              </a:tr>
              <a:tr h="52602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620321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98065"/>
              </p:ext>
            </p:extLst>
          </p:nvPr>
        </p:nvGraphicFramePr>
        <p:xfrm>
          <a:off x="2800686" y="3218193"/>
          <a:ext cx="1656183" cy="1398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061">
                  <a:extLst>
                    <a:ext uri="{9D8B030D-6E8A-4147-A177-3AD203B41FA5}">
                      <a16:colId xmlns:a16="http://schemas.microsoft.com/office/drawing/2014/main" val="3340146544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1490727176"/>
                    </a:ext>
                  </a:extLst>
                </a:gridCol>
                <a:gridCol w="552061">
                  <a:extLst>
                    <a:ext uri="{9D8B030D-6E8A-4147-A177-3AD203B41FA5}">
                      <a16:colId xmlns:a16="http://schemas.microsoft.com/office/drawing/2014/main" val="2567927339"/>
                    </a:ext>
                  </a:extLst>
                </a:gridCol>
              </a:tblGrid>
              <a:tr h="466036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023468"/>
                  </a:ext>
                </a:extLst>
              </a:tr>
              <a:tr h="466036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132972"/>
                  </a:ext>
                </a:extLst>
              </a:tr>
              <a:tr h="466036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620321"/>
                  </a:ext>
                </a:extLst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664318"/>
              </p:ext>
            </p:extLst>
          </p:nvPr>
        </p:nvGraphicFramePr>
        <p:xfrm>
          <a:off x="5416721" y="3218194"/>
          <a:ext cx="1771287" cy="1425588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590429">
                  <a:extLst>
                    <a:ext uri="{9D8B030D-6E8A-4147-A177-3AD203B41FA5}">
                      <a16:colId xmlns:a16="http://schemas.microsoft.com/office/drawing/2014/main" val="3340146544"/>
                    </a:ext>
                  </a:extLst>
                </a:gridCol>
                <a:gridCol w="590429">
                  <a:extLst>
                    <a:ext uri="{9D8B030D-6E8A-4147-A177-3AD203B41FA5}">
                      <a16:colId xmlns:a16="http://schemas.microsoft.com/office/drawing/2014/main" val="1490727176"/>
                    </a:ext>
                  </a:extLst>
                </a:gridCol>
                <a:gridCol w="590429">
                  <a:extLst>
                    <a:ext uri="{9D8B030D-6E8A-4147-A177-3AD203B41FA5}">
                      <a16:colId xmlns:a16="http://schemas.microsoft.com/office/drawing/2014/main" val="2567927339"/>
                    </a:ext>
                  </a:extLst>
                </a:gridCol>
              </a:tblGrid>
              <a:tr h="475196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023468"/>
                  </a:ext>
                </a:extLst>
              </a:tr>
              <a:tr h="475196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132972"/>
                  </a:ext>
                </a:extLst>
              </a:tr>
              <a:tr h="475196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620321"/>
                  </a:ext>
                </a:extLst>
              </a:tr>
            </a:tbl>
          </a:graphicData>
        </a:graphic>
      </p:graphicFrame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Vaja</a:t>
            </a:r>
            <a:endParaRPr lang="sl-SI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6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BARVNA GLOBINA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označuje število bitov, s katerimi je zapisana barva vsake točke na sliki</a:t>
            </a:r>
          </a:p>
          <a:p>
            <a:r>
              <a:rPr lang="sl-SI" dirty="0"/>
              <a:t>je največje število barv, ki so lahko prikazane na zaslonu</a:t>
            </a:r>
          </a:p>
          <a:p>
            <a:r>
              <a:rPr lang="sl-SI" dirty="0" smtClean="0"/>
              <a:t>odvisna je od </a:t>
            </a:r>
            <a:r>
              <a:rPr lang="sl-SI" dirty="0"/>
              <a:t>grafične kartice in ne od zaslona</a:t>
            </a:r>
          </a:p>
          <a:p>
            <a:pPr marL="403225" lvl="1" indent="0">
              <a:buNone/>
            </a:pPr>
            <a:r>
              <a:rPr lang="sl-SI" dirty="0" smtClean="0"/>
              <a:t>odvisna </a:t>
            </a:r>
            <a:r>
              <a:rPr lang="sl-SI" dirty="0"/>
              <a:t>od zaslonov (</a:t>
            </a:r>
            <a:r>
              <a:rPr lang="sl-SI" dirty="0" err="1"/>
              <a:t>monokromatski</a:t>
            </a:r>
            <a:r>
              <a:rPr lang="sl-SI" dirty="0"/>
              <a:t> zasloni)</a:t>
            </a:r>
          </a:p>
        </p:txBody>
      </p:sp>
    </p:spTree>
    <p:extLst>
      <p:ext uri="{BB962C8B-B14F-4D97-AF65-F5344CB8AC3E}">
        <p14:creationId xmlns:p14="http://schemas.microsoft.com/office/powerpoint/2010/main" val="34860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Barvna globina in število barv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601396" cy="4800600"/>
          </a:xfrm>
        </p:spPr>
        <p:txBody>
          <a:bodyPr>
            <a:normAutofit/>
          </a:bodyPr>
          <a:lstStyle/>
          <a:p>
            <a:r>
              <a:rPr lang="sl-SI" sz="2800" dirty="0"/>
              <a:t>1 bit </a:t>
            </a:r>
            <a:r>
              <a:rPr lang="sl-SI" sz="2800" dirty="0">
                <a:sym typeface="Wingdings" panose="05000000000000000000" pitchFamily="2" charset="2"/>
              </a:rPr>
              <a:t> </a:t>
            </a:r>
            <a:r>
              <a:rPr lang="sl-SI" sz="2800" dirty="0"/>
              <a:t>2 barvi</a:t>
            </a:r>
          </a:p>
          <a:p>
            <a:r>
              <a:rPr lang="sl-SI" sz="2800" dirty="0"/>
              <a:t>4 bite </a:t>
            </a:r>
            <a:r>
              <a:rPr lang="sl-SI" sz="2800" dirty="0">
                <a:sym typeface="Wingdings" panose="05000000000000000000" pitchFamily="2" charset="2"/>
              </a:rPr>
              <a:t></a:t>
            </a:r>
            <a:r>
              <a:rPr lang="sl-SI" sz="2800" dirty="0"/>
              <a:t>16 barv</a:t>
            </a:r>
          </a:p>
          <a:p>
            <a:r>
              <a:rPr lang="sl-SI" sz="2800" dirty="0"/>
              <a:t>8 bitov </a:t>
            </a:r>
            <a:r>
              <a:rPr lang="sl-SI" sz="2800" dirty="0">
                <a:sym typeface="Wingdings" panose="05000000000000000000" pitchFamily="2" charset="2"/>
              </a:rPr>
              <a:t> </a:t>
            </a:r>
            <a:r>
              <a:rPr lang="sl-SI" sz="2800" dirty="0"/>
              <a:t>256 barv</a:t>
            </a:r>
          </a:p>
          <a:p>
            <a:r>
              <a:rPr lang="sl-SI" sz="2800" dirty="0"/>
              <a:t>16 bitov </a:t>
            </a:r>
            <a:r>
              <a:rPr lang="sl-SI" sz="2800" dirty="0">
                <a:sym typeface="Wingdings" panose="05000000000000000000" pitchFamily="2" charset="2"/>
              </a:rPr>
              <a:t> </a:t>
            </a:r>
            <a:r>
              <a:rPr lang="sl-SI" sz="2800" dirty="0"/>
              <a:t>65 tisoč barv</a:t>
            </a:r>
          </a:p>
          <a:p>
            <a:r>
              <a:rPr lang="sl-SI" sz="2800" dirty="0"/>
              <a:t>24 bitov </a:t>
            </a:r>
            <a:r>
              <a:rPr lang="sl-SI" sz="2800" dirty="0">
                <a:sym typeface="Wingdings" panose="05000000000000000000" pitchFamily="2" charset="2"/>
              </a:rPr>
              <a:t></a:t>
            </a:r>
            <a:r>
              <a:rPr lang="sl-SI" sz="2800" dirty="0"/>
              <a:t>16,7 milijonov barv </a:t>
            </a:r>
            <a:r>
              <a:rPr lang="sl-SI" sz="2800" dirty="0" smtClean="0">
                <a:solidFill>
                  <a:srgbClr val="FF0000"/>
                </a:solidFill>
              </a:rPr>
              <a:t>(</a:t>
            </a:r>
            <a:r>
              <a:rPr lang="sl-SI" sz="2800" dirty="0" err="1">
                <a:solidFill>
                  <a:srgbClr val="FF0000"/>
                </a:solidFill>
              </a:rPr>
              <a:t>true</a:t>
            </a:r>
            <a:r>
              <a:rPr lang="sl-SI" sz="2800" dirty="0">
                <a:solidFill>
                  <a:srgbClr val="FF0000"/>
                </a:solidFill>
              </a:rPr>
              <a:t> </a:t>
            </a:r>
            <a:r>
              <a:rPr lang="sl-SI" sz="2800" dirty="0" err="1">
                <a:solidFill>
                  <a:srgbClr val="FF0000"/>
                </a:solidFill>
              </a:rPr>
              <a:t>colors</a:t>
            </a:r>
            <a:r>
              <a:rPr lang="sl-SI" sz="2800" dirty="0">
                <a:solidFill>
                  <a:srgbClr val="FF0000"/>
                </a:solidFill>
              </a:rPr>
              <a:t>)</a:t>
            </a:r>
          </a:p>
          <a:p>
            <a:r>
              <a:rPr lang="sl-SI" sz="2800" dirty="0"/>
              <a:t>32 bitov </a:t>
            </a:r>
            <a:r>
              <a:rPr lang="sl-SI" sz="2800" dirty="0">
                <a:sym typeface="Wingdings" panose="05000000000000000000" pitchFamily="2" charset="2"/>
              </a:rPr>
              <a:t> število barv je isto, 8 bitov za prosojnost</a:t>
            </a:r>
          </a:p>
          <a:p>
            <a:r>
              <a:rPr lang="sl-SI" sz="2800" dirty="0"/>
              <a:t>spletni brskalnik uporablja 8-bitni način prikazovanja barv (256 barv)</a:t>
            </a:r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1923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1-bit</a:t>
            </a:r>
            <a:r>
              <a:rPr lang="sl-SI" dirty="0"/>
              <a:t>na barvna globina (črno, belo)</a:t>
            </a:r>
          </a:p>
          <a:p>
            <a:r>
              <a:rPr lang="sl-SI" dirty="0"/>
              <a:t>m</a:t>
            </a:r>
            <a:r>
              <a:rPr lang="en-US" dirty="0" err="1"/>
              <a:t>onochrome</a:t>
            </a:r>
            <a:endParaRPr lang="en-US" dirty="0"/>
          </a:p>
        </p:txBody>
      </p:sp>
      <p:pic>
        <p:nvPicPr>
          <p:cNvPr id="51202" name="Picture 2" descr="https://upload.wikimedia.org/wikipedia/en/3/33/Neighborhood_watch_b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64" y="3068960"/>
            <a:ext cx="3709813" cy="25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64904"/>
            <a:ext cx="3228571" cy="3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8-bit</a:t>
            </a:r>
            <a:r>
              <a:rPr lang="sl-SI" dirty="0"/>
              <a:t>na sivinska barvna globina</a:t>
            </a:r>
          </a:p>
          <a:p>
            <a:r>
              <a:rPr lang="sl-SI" dirty="0"/>
              <a:t>256 sivin</a:t>
            </a:r>
            <a:endParaRPr lang="en-US" dirty="0"/>
          </a:p>
        </p:txBody>
      </p:sp>
      <p:pic>
        <p:nvPicPr>
          <p:cNvPr id="51204" name="Picture 4" descr="https://upload.wikimedia.org/wikipedia/commons/f/fa/Grayscale_8bits_palette_sample_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096665"/>
            <a:ext cx="3563888" cy="475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8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8-bit</a:t>
            </a:r>
            <a:r>
              <a:rPr lang="sl-SI" dirty="0"/>
              <a:t>na barvna globina</a:t>
            </a:r>
          </a:p>
          <a:p>
            <a:r>
              <a:rPr lang="sl-SI" dirty="0"/>
              <a:t>256 barv</a:t>
            </a:r>
            <a:endParaRPr lang="en-US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82" y="4725144"/>
            <a:ext cx="7776468" cy="19441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48" y="3334035"/>
            <a:ext cx="5106936" cy="10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ZAPIS GRAFIČNIH podatkov</a:t>
            </a:r>
          </a:p>
        </p:txBody>
      </p:sp>
    </p:spTree>
    <p:extLst>
      <p:ext uri="{BB962C8B-B14F-4D97-AF65-F5344CB8AC3E}">
        <p14:creationId xmlns:p14="http://schemas.microsoft.com/office/powerpoint/2010/main" val="41743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700808"/>
            <a:ext cx="5945212" cy="1440160"/>
          </a:xfrm>
        </p:spPr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16 bitna barvna globina </a:t>
            </a:r>
          </a:p>
          <a:p>
            <a:r>
              <a:rPr lang="sl-SI" dirty="0"/>
              <a:t>65.536 barv</a:t>
            </a:r>
            <a:endParaRPr lang="en-US" dirty="0"/>
          </a:p>
        </p:txBody>
      </p:sp>
      <p:pic>
        <p:nvPicPr>
          <p:cNvPr id="54274" name="Picture 2" descr="https://upload.wikimedia.org/wikipedia/commons/thumb/d/d1/RGB_16bits_palette.png/220px-RGB_16bits_palet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365102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willamette.edu/~gorr/classes/GeneralGraphics/imageFormats/16bit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7054"/>
            <a:ext cx="4294187" cy="125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772816"/>
            <a:ext cx="7499350" cy="4475584"/>
          </a:xfrm>
        </p:spPr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24 bitna barvna globina </a:t>
            </a:r>
          </a:p>
          <a:p>
            <a:r>
              <a:rPr lang="sl-SI" dirty="0" err="1">
                <a:solidFill>
                  <a:srgbClr val="FF0000"/>
                </a:solidFill>
              </a:rPr>
              <a:t>true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 err="1">
                <a:solidFill>
                  <a:srgbClr val="FF0000"/>
                </a:solidFill>
              </a:rPr>
              <a:t>colors</a:t>
            </a:r>
            <a:endParaRPr lang="sl-SI" dirty="0">
              <a:solidFill>
                <a:srgbClr val="FF0000"/>
              </a:solidFill>
            </a:endParaRPr>
          </a:p>
          <a:p>
            <a:r>
              <a:rPr lang="en-US" dirty="0"/>
              <a:t>16</a:t>
            </a:r>
            <a:r>
              <a:rPr lang="sl-SI" dirty="0"/>
              <a:t>.</a:t>
            </a:r>
            <a:r>
              <a:rPr lang="en-US" dirty="0"/>
              <a:t>777</a:t>
            </a:r>
            <a:r>
              <a:rPr lang="sl-SI" dirty="0"/>
              <a:t>.</a:t>
            </a:r>
            <a:r>
              <a:rPr lang="en-US" dirty="0"/>
              <a:t>216</a:t>
            </a:r>
            <a:r>
              <a:rPr lang="sl-SI" dirty="0"/>
              <a:t> barv</a:t>
            </a:r>
          </a:p>
          <a:p>
            <a:endParaRPr lang="sl-SI" dirty="0"/>
          </a:p>
          <a:p>
            <a:endParaRPr lang="en-US" dirty="0"/>
          </a:p>
        </p:txBody>
      </p:sp>
      <p:pic>
        <p:nvPicPr>
          <p:cNvPr id="53250" name="Picture 2" descr="https://upload.wikimedia.org/wikipedia/commons/6/69/True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60847"/>
            <a:ext cx="4218434" cy="31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zultat iskanja slik za 24 bit rgb col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772"/>
            <a:ext cx="6484607" cy="12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49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81671" y="260648"/>
            <a:ext cx="7499350" cy="4415706"/>
          </a:xfrm>
        </p:spPr>
        <p:txBody>
          <a:bodyPr/>
          <a:lstStyle/>
          <a:p>
            <a:r>
              <a:rPr lang="en-US" dirty="0"/>
              <a:t>30-, 36-, 48-bit</a:t>
            </a:r>
            <a:r>
              <a:rPr lang="sl-SI" dirty="0"/>
              <a:t>na barvna globina</a:t>
            </a:r>
            <a:r>
              <a:rPr lang="en-US" dirty="0"/>
              <a:t> (</a:t>
            </a:r>
            <a:r>
              <a:rPr lang="sl-SI" dirty="0">
                <a:solidFill>
                  <a:srgbClr val="FF0000"/>
                </a:solidFill>
              </a:rPr>
              <a:t>d</a:t>
            </a:r>
            <a:r>
              <a:rPr lang="en-US" dirty="0" err="1">
                <a:solidFill>
                  <a:srgbClr val="FF0000"/>
                </a:solidFill>
              </a:rPr>
              <a:t>eep</a:t>
            </a:r>
            <a:r>
              <a:rPr lang="en-US" dirty="0">
                <a:solidFill>
                  <a:srgbClr val="FF0000"/>
                </a:solidFill>
              </a:rPr>
              <a:t> color</a:t>
            </a:r>
            <a:r>
              <a:rPr lang="en-US" dirty="0"/>
              <a:t>)</a:t>
            </a:r>
            <a:endParaRPr lang="sl-SI" dirty="0"/>
          </a:p>
        </p:txBody>
      </p:sp>
      <p:pic>
        <p:nvPicPr>
          <p:cNvPr id="52226" name="Picture 2" descr="Rezultat iskanja slik za Deep color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66" y="1450802"/>
            <a:ext cx="8153539" cy="53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2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ezultat iskanja slik za RGB model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8551" y="2780928"/>
            <a:ext cx="4032448" cy="36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Spletne barve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>
                <a:hlinkClick r:id="rId3"/>
              </a:rPr>
              <a:t>Paleta 216 varnih barv</a:t>
            </a:r>
            <a:endParaRPr lang="sl-SI" sz="2800" dirty="0"/>
          </a:p>
          <a:p>
            <a:r>
              <a:rPr lang="it-IT" sz="2800" dirty="0" err="1">
                <a:hlinkClick r:id="rId4"/>
              </a:rPr>
              <a:t>Tabela</a:t>
            </a:r>
            <a:r>
              <a:rPr lang="it-IT" sz="2800" dirty="0">
                <a:hlinkClick r:id="rId4"/>
              </a:rPr>
              <a:t> 140 </a:t>
            </a:r>
            <a:r>
              <a:rPr lang="sl-SI" sz="2800" dirty="0">
                <a:hlinkClick r:id="rId4"/>
              </a:rPr>
              <a:t>poimenovanih </a:t>
            </a:r>
            <a:r>
              <a:rPr lang="it-IT" sz="2800" dirty="0" err="1">
                <a:hlinkClick r:id="rId4"/>
              </a:rPr>
              <a:t>spletnih</a:t>
            </a:r>
            <a:r>
              <a:rPr lang="it-IT" sz="2800" dirty="0">
                <a:hlinkClick r:id="rId4"/>
              </a:rPr>
              <a:t> </a:t>
            </a:r>
            <a:r>
              <a:rPr lang="it-IT" sz="2800" dirty="0" err="1">
                <a:hlinkClick r:id="rId4"/>
              </a:rPr>
              <a:t>barv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6206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accent5"/>
                </a:solidFill>
              </a:rPr>
              <a:t>&lt;Vaja&gt;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solidFill>
                  <a:schemeClr val="accent5"/>
                </a:solidFill>
              </a:rPr>
              <a:t>Katero barvo predstavlja zapis 00AB00, zapisan v modelu RGB</a:t>
            </a:r>
            <a:r>
              <a:rPr lang="sl-SI" dirty="0" smtClean="0">
                <a:solidFill>
                  <a:schemeClr val="accent5"/>
                </a:solidFill>
              </a:rPr>
              <a:t>?</a:t>
            </a:r>
          </a:p>
          <a:p>
            <a:endParaRPr lang="sl-SI" dirty="0">
              <a:solidFill>
                <a:schemeClr val="accent5"/>
              </a:solidFill>
            </a:endParaRPr>
          </a:p>
          <a:p>
            <a:r>
              <a:rPr lang="sl-SI" dirty="0">
                <a:solidFill>
                  <a:schemeClr val="accent5"/>
                </a:solidFill>
              </a:rPr>
              <a:t>Katera barva je svetlejša: 00AB00  ali 00BA00?</a:t>
            </a:r>
          </a:p>
        </p:txBody>
      </p:sp>
    </p:spTree>
    <p:extLst>
      <p:ext uri="{BB962C8B-B14F-4D97-AF65-F5344CB8AC3E}">
        <p14:creationId xmlns:p14="http://schemas.microsoft.com/office/powerpoint/2010/main" val="17842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293096"/>
            <a:ext cx="4600575" cy="20097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459105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CMYK barvni model </a:t>
            </a: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err="1" smtClean="0">
                <a:solidFill>
                  <a:srgbClr val="00B0F0"/>
                </a:solidFill>
              </a:rPr>
              <a:t>cian</a:t>
            </a:r>
            <a:r>
              <a:rPr lang="sl-SI" dirty="0"/>
              <a:t>, </a:t>
            </a:r>
            <a:r>
              <a:rPr lang="sl-SI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magenta</a:t>
            </a:r>
            <a:r>
              <a:rPr lang="sl-SI" dirty="0"/>
              <a:t>, </a:t>
            </a:r>
            <a:r>
              <a:rPr lang="sl-SI" dirty="0" err="1" smtClean="0">
                <a:solidFill>
                  <a:srgbClr val="FFFF00"/>
                </a:solidFill>
              </a:rPr>
              <a:t>yellow</a:t>
            </a:r>
            <a:r>
              <a:rPr lang="sl-SI" dirty="0"/>
              <a:t>, </a:t>
            </a:r>
            <a:r>
              <a:rPr lang="sl-SI" dirty="0" smtClean="0">
                <a:solidFill>
                  <a:schemeClr val="tx1"/>
                </a:solidFill>
              </a:rPr>
              <a:t>črna</a:t>
            </a:r>
            <a:r>
              <a:rPr lang="sl-SI" dirty="0" smtClean="0"/>
              <a:t> </a:t>
            </a:r>
          </a:p>
          <a:p>
            <a:r>
              <a:rPr lang="sl-SI" dirty="0" smtClean="0"/>
              <a:t>uporablja </a:t>
            </a:r>
            <a:r>
              <a:rPr lang="sl-SI" dirty="0"/>
              <a:t>se predvsem v tisku, za </a:t>
            </a:r>
            <a:r>
              <a:rPr lang="pl-PL" dirty="0"/>
              <a:t>dodajanje barve (pigment) na papir</a:t>
            </a:r>
          </a:p>
          <a:p>
            <a:r>
              <a:rPr lang="sl-SI" dirty="0"/>
              <a:t>je subtraktivni oziroma odštevalni model, z dodajanjem vseh barv nastane črna</a:t>
            </a:r>
          </a:p>
        </p:txBody>
      </p:sp>
    </p:spTree>
    <p:extLst>
      <p:ext uri="{BB962C8B-B14F-4D97-AF65-F5344CB8AC3E}">
        <p14:creationId xmlns:p14="http://schemas.microsoft.com/office/powerpoint/2010/main" val="16610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7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32" y="1052736"/>
            <a:ext cx="788436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paleta </a:t>
            </a:r>
            <a:r>
              <a:rPr lang="sl-SI" sz="2800" dirty="0"/>
              <a:t>CMYK &lt; RGB</a:t>
            </a:r>
          </a:p>
        </p:txBody>
      </p:sp>
      <p:pic>
        <p:nvPicPr>
          <p:cNvPr id="45058" name="Picture 2" descr="http://www.booksmartstudio.com/color_tutorial/images/cmy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85" y="2924944"/>
            <a:ext cx="444001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74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hlinkClick r:id="rId2"/>
              </a:rPr>
              <a:t>HSV</a:t>
            </a:r>
            <a:r>
              <a:rPr lang="sl-SI" dirty="0"/>
              <a:t> barvni model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err="1">
                <a:solidFill>
                  <a:srgbClr val="FF0000"/>
                </a:solidFill>
              </a:rPr>
              <a:t>Hue</a:t>
            </a:r>
            <a:r>
              <a:rPr lang="sl-SI" sz="2800" dirty="0"/>
              <a:t> – odtenek barve, ton</a:t>
            </a:r>
          </a:p>
          <a:p>
            <a:r>
              <a:rPr lang="sl-SI" sz="2800" dirty="0">
                <a:solidFill>
                  <a:srgbClr val="FF0000"/>
                </a:solidFill>
              </a:rPr>
              <a:t>Sat</a:t>
            </a:r>
            <a:r>
              <a:rPr lang="sl-SI" sz="2800" dirty="0"/>
              <a:t> – živost, intenzivnost, nasičenost z belo</a:t>
            </a:r>
          </a:p>
          <a:p>
            <a:r>
              <a:rPr lang="sl-SI" sz="2800" dirty="0">
                <a:solidFill>
                  <a:srgbClr val="FF0000"/>
                </a:solidFill>
              </a:rPr>
              <a:t>Val</a:t>
            </a:r>
            <a:r>
              <a:rPr lang="sl-SI" sz="2800" dirty="0"/>
              <a:t> – svetilnost, svetlost</a:t>
            </a:r>
          </a:p>
        </p:txBody>
      </p:sp>
      <p:pic>
        <p:nvPicPr>
          <p:cNvPr id="44034" name="Picture 2" descr="Rezultat iskanja slik za hue saturation luminanc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09826"/>
            <a:ext cx="4330899" cy="324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6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90"/>
            <a:ext cx="9144000" cy="610362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5428"/>
            <a:ext cx="2743200" cy="27432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33192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DIGITALNA SLIKA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550" indent="0">
              <a:buNone/>
            </a:pPr>
            <a:r>
              <a:rPr lang="sl-SI" dirty="0"/>
              <a:t>= </a:t>
            </a:r>
            <a:r>
              <a:rPr lang="sl-SI" dirty="0" err="1">
                <a:solidFill>
                  <a:srgbClr val="FF0000"/>
                </a:solidFill>
              </a:rPr>
              <a:t>DVOdimenzionalno</a:t>
            </a:r>
            <a:r>
              <a:rPr lang="sl-SI" dirty="0"/>
              <a:t> polje grafičnih točk različnih barv in intenzivnosti</a:t>
            </a:r>
          </a:p>
          <a:p>
            <a:pPr marL="82550" indent="0">
              <a:buNone/>
            </a:pPr>
            <a:endParaRPr lang="sl-SI" dirty="0"/>
          </a:p>
          <a:p>
            <a:r>
              <a:rPr lang="sl-SI" dirty="0">
                <a:solidFill>
                  <a:srgbClr val="FF0000"/>
                </a:solidFill>
              </a:rPr>
              <a:t>Bitna slika </a:t>
            </a:r>
            <a:r>
              <a:rPr lang="sl-SI" dirty="0"/>
              <a:t>je sestavljena iz slikovnih točk </a:t>
            </a:r>
          </a:p>
          <a:p>
            <a:r>
              <a:rPr lang="sl-SI" dirty="0">
                <a:solidFill>
                  <a:srgbClr val="FF0000"/>
                </a:solidFill>
              </a:rPr>
              <a:t>Vektorska slika </a:t>
            </a:r>
            <a:r>
              <a:rPr lang="sl-SI" dirty="0"/>
              <a:t>je sestavljena iz matematičnih izrazov, krivulj</a:t>
            </a:r>
          </a:p>
        </p:txBody>
      </p:sp>
    </p:spTree>
    <p:extLst>
      <p:ext uri="{BB962C8B-B14F-4D97-AF65-F5344CB8AC3E}">
        <p14:creationId xmlns:p14="http://schemas.microsoft.com/office/powerpoint/2010/main" val="7095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1. TOČKOVNI ZAPIS SLIKE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149552"/>
          </a:xfrm>
        </p:spPr>
        <p:txBody>
          <a:bodyPr>
            <a:normAutofit/>
          </a:bodyPr>
          <a:lstStyle/>
          <a:p>
            <a:r>
              <a:rPr lang="sl-SI" dirty="0" err="1"/>
              <a:t>bitmap</a:t>
            </a:r>
            <a:r>
              <a:rPr lang="sl-SI" dirty="0"/>
              <a:t>, </a:t>
            </a:r>
            <a:r>
              <a:rPr lang="sl-SI" dirty="0" err="1"/>
              <a:t>rasterski</a:t>
            </a:r>
            <a:endParaRPr lang="sl-SI" dirty="0"/>
          </a:p>
          <a:p>
            <a:r>
              <a:rPr lang="sl-SI" dirty="0"/>
              <a:t>sestavljen iz slikovnih točk </a:t>
            </a:r>
            <a:r>
              <a:rPr lang="sl-SI" altLang="sl-SI" dirty="0"/>
              <a:t>(</a:t>
            </a:r>
            <a:r>
              <a:rPr lang="sl-SI" altLang="sl-SI" dirty="0" err="1"/>
              <a:t>pixel</a:t>
            </a:r>
            <a:r>
              <a:rPr lang="sl-SI" altLang="sl-SI" dirty="0"/>
              <a:t>)</a:t>
            </a:r>
            <a:endParaRPr lang="sl-SI" dirty="0"/>
          </a:p>
          <a:p>
            <a:r>
              <a:rPr lang="sl-SI" dirty="0"/>
              <a:t>lahko shrani več podrobnosti kot vektorska slika</a:t>
            </a:r>
          </a:p>
        </p:txBody>
      </p:sp>
      <p:pic>
        <p:nvPicPr>
          <p:cNvPr id="5" name="Picture 2" descr="Primer rasterske graf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8132"/>
            <a:ext cx="2533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30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altLang="sl-SI" dirty="0"/>
              <a:t>podatki za vsako točko na sliki:</a:t>
            </a:r>
          </a:p>
          <a:p>
            <a:pPr lvl="1"/>
            <a:r>
              <a:rPr lang="sl-SI" altLang="sl-SI" dirty="0"/>
              <a:t>koordinate</a:t>
            </a:r>
          </a:p>
          <a:p>
            <a:pPr lvl="1"/>
            <a:r>
              <a:rPr lang="sl-SI" altLang="sl-SI" dirty="0"/>
              <a:t>koda barve</a:t>
            </a:r>
          </a:p>
          <a:p>
            <a:r>
              <a:rPr lang="sl-SI" altLang="sl-SI" dirty="0"/>
              <a:t>kodiranje rastrskih slik</a:t>
            </a:r>
          </a:p>
          <a:p>
            <a:pPr lvl="1"/>
            <a:r>
              <a:rPr lang="sl-SI" altLang="sl-SI" dirty="0"/>
              <a:t>algoritmi za kompresijo</a:t>
            </a:r>
          </a:p>
          <a:p>
            <a:r>
              <a:rPr lang="sl-SI" altLang="sl-SI" dirty="0"/>
              <a:t>pomanjševanje/povečevanje je problem </a:t>
            </a:r>
            <a:r>
              <a:rPr lang="sl-SI" altLang="sl-SI" sz="2400" dirty="0"/>
              <a:t>(</a:t>
            </a:r>
            <a:r>
              <a:rPr lang="sl-SI" sz="2400" dirty="0"/>
              <a:t>pri povečevanju kockasta slika</a:t>
            </a:r>
            <a:r>
              <a:rPr lang="sl-SI" altLang="sl-SI" sz="2400" dirty="0"/>
              <a:t>)</a:t>
            </a:r>
            <a:endParaRPr lang="sl-SI" altLang="sl-SI" dirty="0"/>
          </a:p>
          <a:p>
            <a:r>
              <a:rPr lang="sl-SI" altLang="sl-SI" dirty="0"/>
              <a:t>razteg zmanjšuje kvaliteto </a:t>
            </a:r>
            <a:r>
              <a:rPr lang="sl-SI" altLang="sl-SI" dirty="0">
                <a:sym typeface="Wingdings" panose="05000000000000000000" pitchFamily="2" charset="2"/>
              </a:rPr>
              <a:t> </a:t>
            </a:r>
            <a:r>
              <a:rPr lang="sl-SI" altLang="sl-SI" dirty="0"/>
              <a:t> žagasti in neostri robovi</a:t>
            </a:r>
          </a:p>
        </p:txBody>
      </p:sp>
    </p:spTree>
    <p:extLst>
      <p:ext uri="{BB962C8B-B14F-4D97-AF65-F5344CB8AC3E}">
        <p14:creationId xmlns:p14="http://schemas.microsoft.com/office/powerpoint/2010/main" val="17650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>
                <a:solidFill>
                  <a:schemeClr val="accent5"/>
                </a:solidFill>
              </a:rPr>
              <a:t>&lt; Vaja &gt;</a:t>
            </a:r>
          </a:p>
        </p:txBody>
      </p:sp>
      <p:sp>
        <p:nvSpPr>
          <p:cNvPr id="2" name="Označba mest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solidFill>
                  <a:schemeClr val="accent5"/>
                </a:solidFill>
              </a:rPr>
              <a:t>Preveri na svojem telefonu:</a:t>
            </a:r>
          </a:p>
          <a:p>
            <a:pPr lvl="1"/>
            <a:r>
              <a:rPr lang="sl-SI" dirty="0">
                <a:solidFill>
                  <a:schemeClr val="accent5"/>
                </a:solidFill>
              </a:rPr>
              <a:t>Resolucijo slik</a:t>
            </a:r>
          </a:p>
          <a:p>
            <a:pPr lvl="1"/>
            <a:r>
              <a:rPr lang="sl-SI" dirty="0">
                <a:solidFill>
                  <a:schemeClr val="accent5"/>
                </a:solidFill>
              </a:rPr>
              <a:t>Format za zapis slike (fotoaparat)</a:t>
            </a:r>
          </a:p>
        </p:txBody>
      </p:sp>
      <p:pic>
        <p:nvPicPr>
          <p:cNvPr id="4" name="Picture 4" descr="Rezultat iskanja slik za raster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3" y="836712"/>
            <a:ext cx="9144000" cy="64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porabljen je čip AI 8K za Upscaling tehnologijo, da zaslone z nizko ločljivostjo, kot so SD, HD in FHD, pretvori v zaslon z 8K visoko ločljivostj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" y="1124744"/>
            <a:ext cx="90730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0" y="2564904"/>
            <a:ext cx="906226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0" y="1124744"/>
            <a:ext cx="8161852" cy="54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ki istega psa v različni kakovosti slike prikazujeta primerjavo med 4K in 8K ločljivostjo. Desna slika, ki ima 8K ločljivost, je bolj razločna kot leva slika s 4K ločljivostjo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r="1899" b="2657"/>
          <a:stretch/>
        </p:blipFill>
        <p:spPr bwMode="auto">
          <a:xfrm>
            <a:off x="1115616" y="1988840"/>
            <a:ext cx="784887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3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Funkcije </a:t>
            </a:r>
            <a:r>
              <a:rPr lang="sl-SI" dirty="0"/>
              <a:t>Smart </a:t>
            </a:r>
            <a:r>
              <a:rPr lang="sl-SI" dirty="0" smtClean="0"/>
              <a:t>TV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l-SI" dirty="0" smtClean="0"/>
              <a:t>povezava televizije </a:t>
            </a:r>
            <a:r>
              <a:rPr lang="sl-SI" dirty="0"/>
              <a:t>z internetom prek </a:t>
            </a:r>
            <a:r>
              <a:rPr lang="sl-SI" dirty="0" err="1" smtClean="0"/>
              <a:t>Wi</a:t>
            </a:r>
            <a:r>
              <a:rPr lang="sl-SI" dirty="0" smtClean="0"/>
              <a:t>-Fi</a:t>
            </a:r>
            <a:endParaRPr lang="sl-SI" dirty="0"/>
          </a:p>
          <a:p>
            <a:r>
              <a:rPr lang="sl-SI" dirty="0" smtClean="0"/>
              <a:t>podpora aplikacij </a:t>
            </a:r>
            <a:r>
              <a:rPr lang="sl-SI" dirty="0"/>
              <a:t>in »</a:t>
            </a:r>
            <a:r>
              <a:rPr lang="sl-SI" dirty="0" err="1"/>
              <a:t>streaming</a:t>
            </a:r>
            <a:r>
              <a:rPr lang="sl-SI" dirty="0"/>
              <a:t>« </a:t>
            </a:r>
            <a:r>
              <a:rPr lang="sl-SI" dirty="0" smtClean="0"/>
              <a:t>storitev</a:t>
            </a:r>
          </a:p>
          <a:p>
            <a:pPr lvl="2"/>
            <a:r>
              <a:rPr lang="sl-SI" dirty="0" err="1" smtClean="0"/>
              <a:t>Netflix</a:t>
            </a:r>
            <a:r>
              <a:rPr lang="sl-SI" dirty="0"/>
              <a:t>, HBO GO, </a:t>
            </a:r>
            <a:r>
              <a:rPr lang="sl-SI" dirty="0" err="1"/>
              <a:t>Youtube</a:t>
            </a:r>
            <a:r>
              <a:rPr lang="sl-SI" dirty="0"/>
              <a:t> in </a:t>
            </a:r>
            <a:r>
              <a:rPr lang="sl-SI" dirty="0" smtClean="0"/>
              <a:t>druge</a:t>
            </a:r>
            <a:endParaRPr lang="sl-SI" dirty="0"/>
          </a:p>
          <a:p>
            <a:r>
              <a:rPr lang="sl-SI" dirty="0" err="1"/>
              <a:t>Bluetooth</a:t>
            </a:r>
            <a:r>
              <a:rPr lang="sl-SI" dirty="0"/>
              <a:t> brezžična povezava z avdio sistemom, tipkovnico in drugimi </a:t>
            </a:r>
            <a:r>
              <a:rPr lang="sl-SI" dirty="0" smtClean="0"/>
              <a:t>napravami</a:t>
            </a:r>
            <a:endParaRPr lang="sl-SI" dirty="0"/>
          </a:p>
          <a:p>
            <a:r>
              <a:rPr lang="sl-SI" dirty="0" smtClean="0"/>
              <a:t>tehnologija DLNA</a:t>
            </a:r>
            <a:r>
              <a:rPr lang="sl-SI" dirty="0"/>
              <a:t>, </a:t>
            </a:r>
            <a:r>
              <a:rPr lang="sl-SI" dirty="0" err="1"/>
              <a:t>WiDi</a:t>
            </a:r>
            <a:r>
              <a:rPr lang="sl-SI" dirty="0"/>
              <a:t> in </a:t>
            </a:r>
            <a:r>
              <a:rPr lang="sl-SI" dirty="0" err="1" smtClean="0"/>
              <a:t>Miracast</a:t>
            </a:r>
            <a:endParaRPr lang="sl-SI" dirty="0" smtClean="0"/>
          </a:p>
          <a:p>
            <a:pPr lvl="2"/>
            <a:r>
              <a:rPr lang="sl-SI" dirty="0" smtClean="0"/>
              <a:t>brezžična </a:t>
            </a:r>
            <a:r>
              <a:rPr lang="sl-SI" dirty="0"/>
              <a:t>povezava prenosnega </a:t>
            </a:r>
            <a:r>
              <a:rPr lang="sl-SI" dirty="0" smtClean="0"/>
              <a:t>računalnika, tabličnega </a:t>
            </a:r>
            <a:r>
              <a:rPr lang="sl-SI" dirty="0"/>
              <a:t>računalnika ali telefona s TV </a:t>
            </a:r>
            <a:r>
              <a:rPr lang="sl-SI" dirty="0" smtClean="0"/>
              <a:t>sprejemnikom</a:t>
            </a:r>
          </a:p>
          <a:p>
            <a:pPr lvl="2"/>
            <a:r>
              <a:rPr lang="sl-SI" dirty="0" smtClean="0"/>
              <a:t>brezžično </a:t>
            </a:r>
            <a:r>
              <a:rPr lang="sl-SI" dirty="0"/>
              <a:t>zrcaljenje/podvojitev </a:t>
            </a:r>
            <a:r>
              <a:rPr lang="sl-SI" dirty="0" smtClean="0"/>
              <a:t>slike…</a:t>
            </a:r>
            <a:endParaRPr lang="sl-SI" dirty="0"/>
          </a:p>
          <a:p>
            <a:r>
              <a:rPr lang="sl-SI" dirty="0" smtClean="0"/>
              <a:t>internetni </a:t>
            </a:r>
            <a:r>
              <a:rPr lang="sl-SI" dirty="0" smtClean="0"/>
              <a:t>brskalnik </a:t>
            </a:r>
            <a:r>
              <a:rPr lang="sl-SI" dirty="0" smtClean="0"/>
              <a:t>kot </a:t>
            </a:r>
            <a:r>
              <a:rPr lang="sl-SI" dirty="0"/>
              <a:t>na osebnem </a:t>
            </a:r>
            <a:r>
              <a:rPr lang="sl-SI" dirty="0" smtClean="0"/>
              <a:t>računalniku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1861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Barva je elektromagnetno valovanje</a:t>
            </a: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Barva je zaznava določenega dela </a:t>
            </a:r>
            <a:r>
              <a:rPr lang="sl-SI" dirty="0">
                <a:solidFill>
                  <a:srgbClr val="FF0000"/>
                </a:solidFill>
              </a:rPr>
              <a:t>vidnega spektra svetlobe</a:t>
            </a:r>
            <a:r>
              <a:rPr lang="sl-SI" dirty="0"/>
              <a:t>. </a:t>
            </a:r>
          </a:p>
          <a:p>
            <a:r>
              <a:rPr lang="sl-SI" dirty="0"/>
              <a:t>Barva predmeta je odvisna od:</a:t>
            </a:r>
          </a:p>
          <a:p>
            <a:pPr lvl="1"/>
            <a:r>
              <a:rPr lang="sl-SI" dirty="0"/>
              <a:t>svetlobnega vira, ki opazovani predmet osvetljuje, </a:t>
            </a:r>
          </a:p>
          <a:p>
            <a:pPr lvl="1"/>
            <a:r>
              <a:rPr lang="sl-SI" dirty="0"/>
              <a:t>lastnosti predmeta, ki vpadno svetlobo odbija ali prepušča </a:t>
            </a:r>
          </a:p>
          <a:p>
            <a:pPr lvl="1"/>
            <a:r>
              <a:rPr lang="sl-SI" dirty="0"/>
              <a:t>in tudi od opazovalca samega. </a:t>
            </a:r>
          </a:p>
          <a:p>
            <a:r>
              <a:rPr lang="sl-SI" dirty="0"/>
              <a:t>Barvo opišemo kot so rdeča, oranžna, rumena, zelena, modra in vijolična... </a:t>
            </a:r>
          </a:p>
          <a:p>
            <a:r>
              <a:rPr lang="sl-SI" dirty="0"/>
              <a:t>Razločitev med posameznimi barvami ni točno določena. </a:t>
            </a:r>
          </a:p>
        </p:txBody>
      </p:sp>
    </p:spTree>
    <p:extLst>
      <p:ext uri="{BB962C8B-B14F-4D97-AF65-F5344CB8AC3E}">
        <p14:creationId xmlns:p14="http://schemas.microsoft.com/office/powerpoint/2010/main" val="27883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Formati zapisa bitne slike</a:t>
            </a: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1435100" y="2636912"/>
            <a:ext cx="7499350" cy="3611488"/>
          </a:xfrm>
        </p:spPr>
        <p:txBody>
          <a:bodyPr>
            <a:normAutofit/>
          </a:bodyPr>
          <a:lstStyle/>
          <a:p>
            <a:pPr marL="82550" indent="0">
              <a:buNone/>
            </a:pPr>
            <a:endParaRPr lang="sl-SI" dirty="0" smtClean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</p:txBody>
      </p:sp>
      <p:graphicFrame>
        <p:nvGraphicFramePr>
          <p:cNvPr id="4" name="Označba mesta vsebin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013800"/>
              </p:ext>
            </p:extLst>
          </p:nvPr>
        </p:nvGraphicFramePr>
        <p:xfrm>
          <a:off x="1134845" y="1196752"/>
          <a:ext cx="7901651" cy="5661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8185">
                  <a:extLst>
                    <a:ext uri="{9D8B030D-6E8A-4147-A177-3AD203B41FA5}">
                      <a16:colId xmlns:a16="http://schemas.microsoft.com/office/drawing/2014/main" val="3983761175"/>
                    </a:ext>
                  </a:extLst>
                </a:gridCol>
                <a:gridCol w="6373466">
                  <a:extLst>
                    <a:ext uri="{9D8B030D-6E8A-4147-A177-3AD203B41FA5}">
                      <a16:colId xmlns:a16="http://schemas.microsoft.com/office/drawing/2014/main" val="1436385733"/>
                    </a:ext>
                  </a:extLst>
                </a:gridCol>
              </a:tblGrid>
              <a:tr h="1287778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l-SI" sz="1800" dirty="0" err="1" smtClean="0">
                          <a:solidFill>
                            <a:srgbClr val="FF0000"/>
                          </a:solidFill>
                        </a:rPr>
                        <a:t>bmp</a:t>
                      </a:r>
                      <a:endParaRPr lang="sl-SI" sz="18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kumimoji="0" lang="sl-SI" sz="1400" i="1" kern="1200" dirty="0" err="1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bitmap</a:t>
                      </a:r>
                      <a:endParaRPr kumimoji="0" lang="sl-SI" sz="1400" i="1" kern="120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1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barvne globine: 2, 16, 256, 16,7 milijonov barv</a:t>
                      </a:r>
                    </a:p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značilen za okolje Windows (ozadje zaslona, ikone)</a:t>
                      </a:r>
                    </a:p>
                    <a:p>
                      <a:pPr marL="0" lvl="1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barve so zapisane ena za drugo </a:t>
                      </a:r>
                    </a:p>
                    <a:p>
                      <a:pPr marL="0" lvl="1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zasede veliko prostora </a:t>
                      </a:r>
                    </a:p>
                    <a:p>
                      <a:pPr marL="0" lvl="1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>
                          <a:sym typeface="Wingdings" panose="05000000000000000000" pitchFamily="2" charset="2"/>
                        </a:rPr>
                        <a:t>kompresija, stiskanje zapisa</a:t>
                      </a:r>
                      <a:endParaRPr lang="sl-SI" sz="1600" dirty="0" smtClean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22673254"/>
                  </a:ext>
                </a:extLst>
              </a:tr>
              <a:tr h="10466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jpg</a:t>
                      </a:r>
                      <a:r>
                        <a:rPr lang="sl-SI" sz="1800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jpeg</a:t>
                      </a:r>
                      <a:r>
                        <a:rPr lang="sl-SI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>
                          <a:solidFill>
                            <a:schemeClr val="accent5"/>
                          </a:solidFill>
                        </a:rPr>
                        <a:t>Joint Photographic Experts Group</a:t>
                      </a:r>
                      <a:endParaRPr lang="sl-SI" sz="1400" i="1" dirty="0" smtClean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splošno uporabljena metoda kompresije za fotografske slike</a:t>
                      </a:r>
                    </a:p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24-bitna globina, ni transparentna</a:t>
                      </a:r>
                    </a:p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do 96% stisne rastrsko sliko</a:t>
                      </a:r>
                    </a:p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pri zgoščevanju barvo sosednjih </a:t>
                      </a:r>
                      <a:r>
                        <a:rPr lang="sl-SI" sz="1600" dirty="0" err="1" smtClean="0"/>
                        <a:t>pikslov</a:t>
                      </a:r>
                      <a:r>
                        <a:rPr lang="sl-SI" sz="1600" dirty="0" smtClean="0"/>
                        <a:t> združi v eno </a:t>
                      </a:r>
                      <a:r>
                        <a:rPr lang="sl-SI" sz="16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sl-SI" sz="1600" dirty="0" smtClean="0"/>
                        <a:t>izguba kvalitete</a:t>
                      </a:r>
                    </a:p>
                  </a:txBody>
                  <a:tcPr marL="0" marR="68580" marT="0" marB="0"/>
                </a:tc>
                <a:extLst>
                  <a:ext uri="{0D108BD9-81ED-4DB2-BD59-A6C34878D82A}">
                    <a16:rowId xmlns:a16="http://schemas.microsoft.com/office/drawing/2014/main" val="1055072733"/>
                  </a:ext>
                </a:extLst>
              </a:tr>
              <a:tr h="10972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dirty="0" err="1" smtClean="0">
                          <a:solidFill>
                            <a:srgbClr val="FF0000"/>
                          </a:solidFill>
                        </a:rPr>
                        <a:t>png</a:t>
                      </a:r>
                      <a:r>
                        <a:rPr lang="sl-SI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i="1" dirty="0" err="1" smtClean="0">
                          <a:solidFill>
                            <a:schemeClr val="accent5"/>
                          </a:solidFill>
                        </a:rPr>
                        <a:t>Portable</a:t>
                      </a:r>
                      <a:r>
                        <a:rPr lang="sl-SI" sz="1400" i="1" dirty="0" smtClean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sl-SI" sz="1400" i="1" dirty="0" err="1" smtClean="0">
                          <a:solidFill>
                            <a:schemeClr val="accent5"/>
                          </a:solidFill>
                        </a:rPr>
                        <a:t>Networf</a:t>
                      </a:r>
                      <a:r>
                        <a:rPr lang="sl-SI" sz="1400" i="1" dirty="0" smtClean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sl-SI" sz="1400" i="1" dirty="0" err="1" smtClean="0">
                          <a:solidFill>
                            <a:schemeClr val="accent5"/>
                          </a:solidFill>
                        </a:rPr>
                        <a:t>Graphics</a:t>
                      </a:r>
                      <a:endParaRPr lang="sl-SI" sz="1400" i="1" dirty="0" smtClean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24 bitna, 8 bitna barvna in 8 bitna, sivine, transparentna</a:t>
                      </a:r>
                    </a:p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manjša kompresija, ohrani kvaliteto</a:t>
                      </a:r>
                    </a:p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omogoča prikaz animacij</a:t>
                      </a:r>
                    </a:p>
                    <a:p>
                      <a:pPr marL="0" lvl="0" indent="-21600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</a:pPr>
                      <a:endParaRPr lang="sl-SI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161199"/>
                  </a:ext>
                </a:extLst>
              </a:tr>
              <a:tr h="10972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dirty="0" err="1" smtClean="0">
                          <a:solidFill>
                            <a:srgbClr val="FF0000"/>
                          </a:solidFill>
                        </a:rPr>
                        <a:t>tiff</a:t>
                      </a:r>
                      <a:r>
                        <a:rPr lang="sl-SI" sz="1800" dirty="0" smtClean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400" i="1" dirty="0" err="1" smtClean="0">
                          <a:solidFill>
                            <a:schemeClr val="accent5"/>
                          </a:solidFill>
                        </a:rPr>
                        <a:t>Targged</a:t>
                      </a:r>
                      <a:r>
                        <a:rPr lang="sl-SI" sz="1400" i="1" dirty="0" smtClean="0">
                          <a:solidFill>
                            <a:schemeClr val="accent5"/>
                          </a:solidFill>
                        </a:rPr>
                        <a:t> Image File Format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standard v namiznem založništvu, za prenos med programi</a:t>
                      </a:r>
                    </a:p>
                    <a:p>
                      <a:pPr marL="0" lvl="2" indent="-216000" algn="l">
                        <a:buFont typeface="Arial" panose="020B0604020202020204" pitchFamily="34" charset="0"/>
                        <a:buChar char="•"/>
                      </a:pPr>
                      <a:r>
                        <a:rPr lang="sl-SI" sz="1600" dirty="0" smtClean="0"/>
                        <a:t>za namene tiskanja, skeniranja, optične razpoznave znakov in pri obdelavi besedil z največjo kakovostjo</a:t>
                      </a:r>
                    </a:p>
                    <a:p>
                      <a:pPr marL="0" lvl="0" indent="-21600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</a:pPr>
                      <a:endParaRPr lang="sl-SI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1954788"/>
                  </a:ext>
                </a:extLst>
              </a:tr>
              <a:tr h="11322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l-SI" sz="18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gif</a:t>
                      </a:r>
                      <a:endParaRPr kumimoji="0" lang="sl-SI" sz="1800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l-SI" sz="1400" i="1" kern="1200" dirty="0" err="1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Graphical</a:t>
                      </a:r>
                      <a:r>
                        <a:rPr kumimoji="0" lang="sl-SI" sz="1400" i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sl-SI" sz="1400" i="1" kern="1200" dirty="0" err="1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Interchange</a:t>
                      </a:r>
                      <a:r>
                        <a:rPr kumimoji="0" lang="sl-SI" sz="1400" i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 Format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2" indent="-216000" algn="l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kumimoji="0" lang="sl-SI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bitna barvna, transparentna</a:t>
                      </a:r>
                    </a:p>
                    <a:p>
                      <a:pPr marL="0" lvl="2" indent="-216000" algn="l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kumimoji="0" lang="sl-SI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logotipi, </a:t>
                      </a:r>
                      <a:r>
                        <a:rPr kumimoji="0" lang="sl-SI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bannerji</a:t>
                      </a:r>
                      <a:r>
                        <a:rPr kumimoji="0" lang="sl-SI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animacije</a:t>
                      </a:r>
                    </a:p>
                    <a:p>
                      <a:pPr marL="0" lvl="2" indent="-216000" algn="l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kumimoji="0" lang="sl-SI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barve oštevilči</a:t>
                      </a:r>
                    </a:p>
                    <a:p>
                      <a:pPr marL="0" lvl="0" indent="-21600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</a:pPr>
                      <a:endParaRPr lang="sl-SI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1284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5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altLang="sl-SI" dirty="0"/>
              <a:t>Programi za urejanje bitnih slik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altLang="sl-SI" dirty="0"/>
              <a:t>Adobe Photoshop</a:t>
            </a:r>
          </a:p>
          <a:p>
            <a:r>
              <a:rPr lang="sl-SI" altLang="sl-SI" dirty="0"/>
              <a:t>Microsoft </a:t>
            </a:r>
            <a:r>
              <a:rPr lang="sl-SI" altLang="sl-SI" dirty="0" err="1"/>
              <a:t>Paint</a:t>
            </a:r>
            <a:endParaRPr lang="sl-SI" altLang="sl-SI" dirty="0"/>
          </a:p>
          <a:p>
            <a:r>
              <a:rPr lang="sl-SI" altLang="sl-SI" dirty="0"/>
              <a:t>Corel </a:t>
            </a:r>
            <a:r>
              <a:rPr lang="sl-SI" altLang="sl-SI" dirty="0" err="1"/>
              <a:t>PhotoPaint</a:t>
            </a:r>
            <a:endParaRPr lang="sl-SI" altLang="sl-SI" dirty="0"/>
          </a:p>
          <a:p>
            <a:r>
              <a:rPr lang="sl-SI" altLang="sl-SI" dirty="0" err="1"/>
              <a:t>Jasc</a:t>
            </a:r>
            <a:r>
              <a:rPr lang="sl-SI" altLang="sl-SI" dirty="0"/>
              <a:t> PaintShop Pro</a:t>
            </a:r>
          </a:p>
          <a:p>
            <a:r>
              <a:rPr lang="sl-SI" altLang="sl-SI" dirty="0" err="1"/>
              <a:t>Ulead</a:t>
            </a:r>
            <a:r>
              <a:rPr lang="sl-SI" altLang="sl-SI" dirty="0"/>
              <a:t> </a:t>
            </a:r>
            <a:r>
              <a:rPr lang="sl-SI" altLang="sl-SI" dirty="0" err="1"/>
              <a:t>Photoimpact</a:t>
            </a:r>
            <a:endParaRPr lang="sl-SI" altLang="sl-SI" dirty="0"/>
          </a:p>
          <a:p>
            <a:endParaRPr lang="sl-SI" altLang="sl-SI" dirty="0"/>
          </a:p>
          <a:p>
            <a:endParaRPr lang="sl-SI" altLang="sl-SI" dirty="0"/>
          </a:p>
          <a:p>
            <a:r>
              <a:rPr lang="sl-SI" altLang="sl-SI" dirty="0">
                <a:hlinkClick r:id="rId2"/>
              </a:rPr>
              <a:t>GIMP</a:t>
            </a:r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404056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accent5"/>
                </a:solidFill>
              </a:rPr>
              <a:t>&lt;Vaja&gt;</a:t>
            </a: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550" indent="0">
              <a:buNone/>
            </a:pPr>
            <a:r>
              <a:rPr lang="sl-SI" dirty="0">
                <a:solidFill>
                  <a:schemeClr val="accent5"/>
                </a:solidFill>
              </a:rPr>
              <a:t>Zapiši velikost slikovne datoteke dimenzije 1024x768 v </a:t>
            </a:r>
            <a:r>
              <a:rPr lang="sl-SI" dirty="0" err="1">
                <a:solidFill>
                  <a:schemeClr val="accent5"/>
                </a:solidFill>
              </a:rPr>
              <a:t>True</a:t>
            </a:r>
            <a:r>
              <a:rPr lang="sl-SI" dirty="0">
                <a:solidFill>
                  <a:schemeClr val="accent5"/>
                </a:solidFill>
              </a:rPr>
              <a:t> </a:t>
            </a:r>
            <a:r>
              <a:rPr lang="sl-SI" dirty="0" err="1">
                <a:solidFill>
                  <a:schemeClr val="accent5"/>
                </a:solidFill>
              </a:rPr>
              <a:t>Color</a:t>
            </a:r>
            <a:r>
              <a:rPr lang="sl-SI" dirty="0">
                <a:solidFill>
                  <a:schemeClr val="accent5"/>
                </a:solidFill>
              </a:rPr>
              <a:t> barvni globini v MB. Naredi oceno z </a:t>
            </a:r>
            <a:r>
              <a:rPr lang="sl-SI" dirty="0" err="1">
                <a:solidFill>
                  <a:schemeClr val="accent5"/>
                </a:solidFill>
              </a:rPr>
              <a:t>jpeg</a:t>
            </a:r>
            <a:r>
              <a:rPr lang="sl-SI" dirty="0">
                <a:solidFill>
                  <a:schemeClr val="accent5"/>
                </a:solidFill>
              </a:rPr>
              <a:t> formatom.</a:t>
            </a:r>
          </a:p>
          <a:p>
            <a:pPr lvl="1"/>
            <a:r>
              <a:rPr lang="sl-SI" sz="2000" dirty="0">
                <a:solidFill>
                  <a:schemeClr val="accent5"/>
                </a:solidFill>
              </a:rPr>
              <a:t>1024 x 768 = 786.432 slikovnih pik </a:t>
            </a:r>
          </a:p>
          <a:p>
            <a:pPr lvl="1"/>
            <a:r>
              <a:rPr lang="sl-SI" sz="2000" dirty="0">
                <a:solidFill>
                  <a:schemeClr val="accent5"/>
                </a:solidFill>
              </a:rPr>
              <a:t>TRUE COLOR je barvna globina 24 bitov </a:t>
            </a:r>
          </a:p>
          <a:p>
            <a:pPr lvl="1"/>
            <a:r>
              <a:rPr lang="sl-SI" sz="2000" dirty="0">
                <a:solidFill>
                  <a:schemeClr val="accent5"/>
                </a:solidFill>
              </a:rPr>
              <a:t>786.432*3 </a:t>
            </a:r>
            <a:r>
              <a:rPr lang="sl-SI" sz="2000" dirty="0" err="1">
                <a:solidFill>
                  <a:schemeClr val="accent5"/>
                </a:solidFill>
              </a:rPr>
              <a:t>byte</a:t>
            </a:r>
            <a:r>
              <a:rPr lang="sl-SI" sz="2000" dirty="0">
                <a:solidFill>
                  <a:schemeClr val="accent5"/>
                </a:solidFill>
              </a:rPr>
              <a:t> = 2.359.296 </a:t>
            </a:r>
            <a:r>
              <a:rPr lang="sl-SI" sz="2000" dirty="0" err="1">
                <a:solidFill>
                  <a:schemeClr val="accent5"/>
                </a:solidFill>
              </a:rPr>
              <a:t>byte</a:t>
            </a:r>
            <a:r>
              <a:rPr lang="sl-SI" sz="2000" dirty="0">
                <a:solidFill>
                  <a:schemeClr val="accent5"/>
                </a:solidFill>
              </a:rPr>
              <a:t> </a:t>
            </a:r>
            <a:r>
              <a:rPr lang="sl-SI" sz="2000" dirty="0">
                <a:solidFill>
                  <a:schemeClr val="accent5"/>
                </a:solidFill>
                <a:sym typeface="Wingdings" panose="05000000000000000000" pitchFamily="2" charset="2"/>
              </a:rPr>
              <a:t>  = 2.304 kB  2,25 MB </a:t>
            </a:r>
          </a:p>
          <a:p>
            <a:pPr lvl="1"/>
            <a:r>
              <a:rPr lang="sl-SI" sz="2000" dirty="0">
                <a:solidFill>
                  <a:schemeClr val="accent5"/>
                </a:solidFill>
              </a:rPr>
              <a:t>velikost datoteke pribl. 2 MB je do cca  10x več kot format JPEG pri isti kvaliteti</a:t>
            </a:r>
          </a:p>
        </p:txBody>
      </p:sp>
    </p:spTree>
    <p:extLst>
      <p:ext uri="{BB962C8B-B14F-4D97-AF65-F5344CB8AC3E}">
        <p14:creationId xmlns:p14="http://schemas.microsoft.com/office/powerpoint/2010/main" val="29240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2 VEKTORSKI</a:t>
            </a:r>
            <a:r>
              <a:rPr lang="sl-SI" dirty="0"/>
              <a:t> </a:t>
            </a:r>
            <a:r>
              <a:rPr lang="sl-SI" dirty="0" smtClean="0">
                <a:solidFill>
                  <a:srgbClr val="FF0000"/>
                </a:solidFill>
              </a:rPr>
              <a:t>ZAPIS</a:t>
            </a:r>
            <a:endParaRPr lang="sl-SI" altLang="sl-SI" dirty="0">
              <a:solidFill>
                <a:srgbClr val="FF0000"/>
              </a:solidFill>
            </a:endParaRPr>
          </a:p>
        </p:txBody>
      </p:sp>
      <p:pic>
        <p:nvPicPr>
          <p:cNvPr id="4" name="Picture 2" descr="vektorska_rastrsk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4"/>
          <a:stretch/>
        </p:blipFill>
        <p:spPr bwMode="auto">
          <a:xfrm>
            <a:off x="6372200" y="116632"/>
            <a:ext cx="2636685" cy="187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altLang="sl-SI" dirty="0"/>
              <a:t>opis z nizom matematičnih enačb</a:t>
            </a:r>
          </a:p>
          <a:p>
            <a:pPr lvl="1"/>
            <a:r>
              <a:rPr lang="sl-SI" altLang="sl-SI" dirty="0"/>
              <a:t>s točkami, črtami, krivuljami, ploskvami, vozlišči</a:t>
            </a:r>
          </a:p>
          <a:p>
            <a:pPr lvl="1"/>
            <a:r>
              <a:rPr lang="sl-SI" altLang="sl-SI" dirty="0"/>
              <a:t>poljubno vijugasto črto opišemo s podatki o vseh njenih krivinah</a:t>
            </a:r>
          </a:p>
          <a:p>
            <a:r>
              <a:rPr lang="sl-SI" altLang="sl-SI" dirty="0"/>
              <a:t>vse črte, barvne ploskve, prelivi, svetlobe in </a:t>
            </a:r>
            <a:r>
              <a:rPr lang="sl-SI" altLang="sl-SI" dirty="0" smtClean="0"/>
              <a:t>sence so </a:t>
            </a:r>
            <a:r>
              <a:rPr lang="sl-SI" altLang="sl-SI" dirty="0"/>
              <a:t>rezultat matematičnega računanja </a:t>
            </a:r>
            <a:endParaRPr lang="sl-SI" altLang="sl-SI" dirty="0" smtClean="0"/>
          </a:p>
          <a:p>
            <a:r>
              <a:rPr lang="sl-SI" altLang="sl-SI" dirty="0" smtClean="0"/>
              <a:t>pri </a:t>
            </a:r>
            <a:r>
              <a:rPr lang="sl-SI" altLang="sl-SI" dirty="0"/>
              <a:t>poljubnem raztegu se samo preračunajo parametri </a:t>
            </a:r>
            <a:r>
              <a:rPr lang="sl-SI" altLang="sl-SI" dirty="0">
                <a:sym typeface="Wingdings" panose="05000000000000000000" pitchFamily="2" charset="2"/>
              </a:rPr>
              <a:t> se </a:t>
            </a:r>
            <a:r>
              <a:rPr lang="sl-SI" altLang="sl-SI" dirty="0"/>
              <a:t>ne </a:t>
            </a:r>
            <a:r>
              <a:rPr lang="sl-SI" altLang="sl-SI" dirty="0" smtClean="0"/>
              <a:t>popači</a:t>
            </a:r>
          </a:p>
          <a:p>
            <a:r>
              <a:rPr lang="sv-SE" dirty="0"/>
              <a:t>za tehnične skice, risbe</a:t>
            </a:r>
            <a:r>
              <a:rPr lang="sl-SI" dirty="0"/>
              <a:t>, </a:t>
            </a:r>
            <a:r>
              <a:rPr lang="sv-SE" dirty="0"/>
              <a:t>ter </a:t>
            </a:r>
            <a:r>
              <a:rPr lang="sl-SI" dirty="0"/>
              <a:t>2D in </a:t>
            </a:r>
            <a:r>
              <a:rPr lang="sv-SE" dirty="0"/>
              <a:t>3D</a:t>
            </a:r>
            <a:r>
              <a:rPr lang="sl-SI" dirty="0"/>
              <a:t> </a:t>
            </a:r>
            <a:r>
              <a:rPr lang="sv-SE" dirty="0"/>
              <a:t>modeliranje</a:t>
            </a:r>
            <a:r>
              <a:rPr lang="sl-SI" dirty="0"/>
              <a:t>, </a:t>
            </a:r>
            <a:r>
              <a:rPr lang="sv-SE" dirty="0" smtClean="0"/>
              <a:t>animacije</a:t>
            </a:r>
            <a:endParaRPr lang="sl-SI" altLang="sl-SI" dirty="0"/>
          </a:p>
          <a:p>
            <a:endParaRPr lang="sl-SI" altLang="sl-SI" dirty="0"/>
          </a:p>
          <a:p>
            <a:endParaRPr lang="sl-SI" altLang="sl-SI" dirty="0"/>
          </a:p>
          <a:p>
            <a:endParaRPr lang="sl-SI" alt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833002"/>
            <a:ext cx="2713484" cy="8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2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accent5"/>
                </a:solidFill>
              </a:rPr>
              <a:t>&lt;Vaja&gt;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149552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accent5"/>
                </a:solidFill>
              </a:rPr>
              <a:t>bi </a:t>
            </a:r>
            <a:r>
              <a:rPr lang="sl-SI" dirty="0">
                <a:solidFill>
                  <a:schemeClr val="accent5"/>
                </a:solidFill>
              </a:rPr>
              <a:t>z vektorskim načinom lahko shranili sliko zajeto iz fotoaparata?</a:t>
            </a:r>
          </a:p>
        </p:txBody>
      </p:sp>
    </p:spTree>
    <p:extLst>
      <p:ext uri="{BB962C8B-B14F-4D97-AF65-F5344CB8AC3E}">
        <p14:creationId xmlns:p14="http://schemas.microsoft.com/office/powerpoint/2010/main" val="276221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ezultat iskanja slik za raste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7992888" cy="253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zultat iskanja slik za cdr format zapis slik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5"/>
          <a:stretch/>
        </p:blipFill>
        <p:spPr bwMode="auto">
          <a:xfrm>
            <a:off x="1604110" y="692696"/>
            <a:ext cx="715286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Formati zapisa vektorske slike</a:t>
            </a:r>
          </a:p>
        </p:txBody>
      </p:sp>
      <p:graphicFrame>
        <p:nvGraphicFramePr>
          <p:cNvPr id="4" name="Označba mest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1222250"/>
              </p:ext>
            </p:extLst>
          </p:nvPr>
        </p:nvGraphicFramePr>
        <p:xfrm>
          <a:off x="1763688" y="1628800"/>
          <a:ext cx="6840760" cy="4990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1452">
                  <a:extLst>
                    <a:ext uri="{9D8B030D-6E8A-4147-A177-3AD203B41FA5}">
                      <a16:colId xmlns:a16="http://schemas.microsoft.com/office/drawing/2014/main" val="3983761175"/>
                    </a:ext>
                  </a:extLst>
                </a:gridCol>
                <a:gridCol w="4029308">
                  <a:extLst>
                    <a:ext uri="{9D8B030D-6E8A-4147-A177-3AD203B41FA5}">
                      <a16:colId xmlns:a16="http://schemas.microsoft.com/office/drawing/2014/main" val="1436385733"/>
                    </a:ext>
                  </a:extLst>
                </a:gridCol>
              </a:tblGrid>
              <a:tr h="720316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WMF </a:t>
                      </a:r>
                      <a:endParaRPr lang="hr-HR" sz="20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1600" i="1" dirty="0" smtClean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Windows </a:t>
                      </a:r>
                      <a:r>
                        <a:rPr lang="hr-HR" sz="1600" i="1" dirty="0" err="1" smtClean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Metafile</a:t>
                      </a:r>
                      <a:endParaRPr lang="sl-SI" sz="1600" i="1" dirty="0">
                        <a:solidFill>
                          <a:schemeClr val="accent5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l-SI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grafični format za izmenjavo slik med Microsoft Windows aplikacijami,</a:t>
                      </a:r>
                      <a:r>
                        <a:rPr lang="sl-SI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l-SI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lahko shranjuje tako vektorske kot rastrske slikovne datoteke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2673254"/>
                  </a:ext>
                </a:extLst>
              </a:tr>
              <a:tr h="720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SVG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600" i="1" kern="1200" dirty="0" err="1" smtClean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Scalable</a:t>
                      </a:r>
                      <a:r>
                        <a:rPr kumimoji="0" lang="hr-HR" sz="1600" i="1" kern="1200" dirty="0" smtClean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hr-HR" sz="1600" i="1" kern="1200" dirty="0" err="1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Vector</a:t>
                      </a:r>
                      <a:r>
                        <a:rPr kumimoji="0" lang="hr-HR" sz="1600" i="1" kern="1200" dirty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hr-HR" sz="1600" i="1" kern="1200" dirty="0" err="1" smtClean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Graphics</a:t>
                      </a:r>
                      <a:endParaRPr kumimoji="0" lang="sl-SI" sz="1600" i="1" kern="1200" dirty="0">
                        <a:solidFill>
                          <a:schemeClr val="accent5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sl-SI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l-SI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primerne</a:t>
                      </a:r>
                      <a:r>
                        <a:rPr lang="sl-SI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za splet, predvsem za XML (</a:t>
                      </a:r>
                      <a:r>
                        <a:rPr lang="sl-SI" sz="18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eXtended</a:t>
                      </a:r>
                      <a:r>
                        <a:rPr lang="sl-SI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l-SI" sz="18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Markup</a:t>
                      </a:r>
                      <a:r>
                        <a:rPr lang="sl-SI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l-SI" sz="18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Language</a:t>
                      </a:r>
                      <a:r>
                        <a:rPr lang="sl-SI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), saj </a:t>
                      </a:r>
                      <a:r>
                        <a:rPr lang="sl-SI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lahko </a:t>
                      </a:r>
                      <a:r>
                        <a:rPr lang="sl-SI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skalirajo</a:t>
                      </a:r>
                      <a:r>
                        <a:rPr lang="sl-SI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 velikosti okna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5072733"/>
                  </a:ext>
                </a:extLst>
              </a:tr>
              <a:tr h="959437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EPS</a:t>
                      </a:r>
                      <a:r>
                        <a:rPr lang="hr-HR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hr-HR" sz="2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l" rtl="0" eaLnBrk="1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kumimoji="0" lang="hr-HR" sz="1600" i="1" kern="1200" dirty="0" err="1" smtClean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Encapsulased</a:t>
                      </a:r>
                      <a:r>
                        <a:rPr kumimoji="0" lang="hr-HR" sz="1600" i="1" kern="1200" dirty="0" smtClean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hr-HR" sz="1600" i="1" kern="1200" dirty="0" err="1" smtClean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PostScript</a:t>
                      </a:r>
                      <a:endParaRPr kumimoji="0" lang="sl-SI" sz="1600" i="1" kern="1200" dirty="0">
                        <a:solidFill>
                          <a:schemeClr val="accent5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l-SI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prilagodljiv datotečni format, ki lahko vsebuje bitno in vektorsko sliko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1161199"/>
                  </a:ext>
                </a:extLst>
              </a:tr>
              <a:tr h="912929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hr-HR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CDR</a:t>
                      </a:r>
                      <a:r>
                        <a:rPr lang="hr-HR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hr-HR" sz="2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kumimoji="0" lang="hr-HR" sz="1600" i="1" kern="1200" dirty="0" err="1" smtClean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CorelDraw</a:t>
                      </a:r>
                      <a:endParaRPr kumimoji="0" lang="sl-SI" sz="1600" i="1" kern="1200" dirty="0">
                        <a:solidFill>
                          <a:schemeClr val="accent5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sl-SI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1954788"/>
                  </a:ext>
                </a:extLst>
              </a:tr>
              <a:tr h="912929"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sl-SI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PDF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l">
                        <a:spcBef>
                          <a:spcPts val="50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l-SI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večnamenski datotečni format, primeren za pripravo na tisk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2457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7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Pretvorba bitne slike v vektorsko in obratno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l-SI" dirty="0"/>
              <a:t>pretvorba vektorske </a:t>
            </a:r>
            <a:r>
              <a:rPr lang="sl-SI" dirty="0">
                <a:sym typeface="Wingdings" panose="05000000000000000000" pitchFamily="2" charset="2"/>
              </a:rPr>
              <a:t></a:t>
            </a:r>
            <a:r>
              <a:rPr lang="sl-SI" dirty="0"/>
              <a:t> bitno </a:t>
            </a:r>
            <a:endParaRPr lang="sl-SI" dirty="0" smtClean="0"/>
          </a:p>
          <a:p>
            <a:pPr lvl="2"/>
            <a:r>
              <a:rPr lang="sl-SI" dirty="0" smtClean="0"/>
              <a:t>enostavna</a:t>
            </a:r>
            <a:endParaRPr lang="sl-SI" dirty="0"/>
          </a:p>
          <a:p>
            <a:pPr lvl="2"/>
            <a:r>
              <a:rPr lang="sl-SI" dirty="0" err="1" smtClean="0"/>
              <a:t>PrintScrn</a:t>
            </a:r>
            <a:r>
              <a:rPr lang="sl-SI" dirty="0" smtClean="0"/>
              <a:t> + prilepi v </a:t>
            </a:r>
            <a:r>
              <a:rPr lang="sl-SI" dirty="0"/>
              <a:t>program za urejanje bitnih slik</a:t>
            </a:r>
          </a:p>
          <a:p>
            <a:endParaRPr lang="sl-SI" dirty="0" smtClean="0"/>
          </a:p>
          <a:p>
            <a:r>
              <a:rPr lang="sl-SI" dirty="0" smtClean="0"/>
              <a:t>program </a:t>
            </a:r>
            <a:r>
              <a:rPr lang="sl-SI" dirty="0"/>
              <a:t>za pretvorbo bitne slike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vektorsko</a:t>
            </a:r>
          </a:p>
          <a:p>
            <a:pPr lvl="2"/>
            <a:r>
              <a:rPr lang="sl-SI" dirty="0" smtClean="0"/>
              <a:t>slika se popači </a:t>
            </a:r>
            <a:r>
              <a:rPr lang="sl-SI" dirty="0"/>
              <a:t>oziroma dobi nenaraven videz</a:t>
            </a:r>
          </a:p>
          <a:p>
            <a:pPr lvl="2"/>
            <a:r>
              <a:rPr lang="sl-SI" dirty="0"/>
              <a:t>za dosego želenega rezultata pretvorbe moramo preizkusiti različne nastavitve programa</a:t>
            </a:r>
          </a:p>
          <a:p>
            <a:endParaRPr lang="sl-SI" dirty="0" smtClean="0"/>
          </a:p>
          <a:p>
            <a:r>
              <a:rPr lang="sl-SI" dirty="0" smtClean="0"/>
              <a:t>v</a:t>
            </a:r>
            <a:r>
              <a:rPr lang="sl-SI" dirty="0" smtClean="0"/>
              <a:t>ektorske </a:t>
            </a:r>
            <a:r>
              <a:rPr lang="sl-SI" dirty="0"/>
              <a:t>slike moramo pretvoriti v bitne, če jih hočemo objaviti na spletnih straneh (razen SVG format).</a:t>
            </a:r>
          </a:p>
        </p:txBody>
      </p:sp>
    </p:spTree>
    <p:extLst>
      <p:ext uri="{BB962C8B-B14F-4D97-AF65-F5344CB8AC3E}">
        <p14:creationId xmlns:p14="http://schemas.microsoft.com/office/powerpoint/2010/main" val="37433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Rezultat iskanja slik za raste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69" y="1124744"/>
            <a:ext cx="8068748" cy="512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9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Ločimo: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črno-bele slike</a:t>
            </a:r>
          </a:p>
          <a:p>
            <a:pPr marL="82550" indent="0">
              <a:buNone/>
            </a:pPr>
            <a:endParaRPr lang="sl-SI" dirty="0"/>
          </a:p>
          <a:p>
            <a:r>
              <a:rPr lang="sl-SI" dirty="0"/>
              <a:t>sivinske slike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barvne slike</a:t>
            </a:r>
          </a:p>
        </p:txBody>
      </p:sp>
      <p:pic>
        <p:nvPicPr>
          <p:cNvPr id="7170" name="Picture 2" descr="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30646"/>
            <a:ext cx="285750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068960"/>
            <a:ext cx="28575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941168"/>
            <a:ext cx="28575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altLang="sl-SI" dirty="0"/>
              <a:t>Programi za urejanje vektorske slike </a:t>
            </a:r>
          </a:p>
        </p:txBody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altLang="sl-SI" dirty="0" err="1"/>
              <a:t>CorelDraw</a:t>
            </a:r>
            <a:endParaRPr lang="sl-SI" altLang="sl-SI" dirty="0"/>
          </a:p>
          <a:p>
            <a:r>
              <a:rPr lang="sl-SI" altLang="sl-SI" dirty="0" err="1"/>
              <a:t>Autocad</a:t>
            </a:r>
            <a:endParaRPr lang="sl-SI" altLang="sl-SI" dirty="0"/>
          </a:p>
          <a:p>
            <a:r>
              <a:rPr lang="sl-SI" altLang="sl-SI" dirty="0"/>
              <a:t>Adobe </a:t>
            </a:r>
            <a:r>
              <a:rPr lang="sl-SI" altLang="sl-SI" dirty="0" err="1"/>
              <a:t>Illustrator</a:t>
            </a:r>
            <a:endParaRPr lang="sl-SI" altLang="sl-SI" dirty="0"/>
          </a:p>
          <a:p>
            <a:r>
              <a:rPr lang="sl-SI" altLang="sl-SI" dirty="0" err="1"/>
              <a:t>Macromedia</a:t>
            </a:r>
            <a:r>
              <a:rPr lang="sl-SI" altLang="sl-SI" dirty="0"/>
              <a:t> </a:t>
            </a:r>
            <a:r>
              <a:rPr lang="sl-SI" altLang="sl-SI" dirty="0" err="1"/>
              <a:t>Freehand</a:t>
            </a:r>
            <a:endParaRPr lang="sl-SI" altLang="sl-SI" dirty="0"/>
          </a:p>
          <a:p>
            <a:r>
              <a:rPr lang="sl-SI" altLang="sl-SI" dirty="0" err="1"/>
              <a:t>Xara</a:t>
            </a:r>
            <a:endParaRPr lang="sl-SI" altLang="sl-SI" dirty="0"/>
          </a:p>
          <a:p>
            <a:endParaRPr lang="sl-SI" altLang="sl-SI" dirty="0"/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23686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Kvaliteta slike na zaslonu je odvisna od</a:t>
            </a:r>
            <a:r>
              <a:rPr lang="sl-SI" dirty="0" smtClean="0"/>
              <a:t>…?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izbranega medija za zajem slike</a:t>
            </a:r>
          </a:p>
          <a:p>
            <a:r>
              <a:rPr lang="sl-SI" dirty="0" smtClean="0"/>
              <a:t>dimenzije </a:t>
            </a:r>
            <a:r>
              <a:rPr lang="sl-SI" dirty="0"/>
              <a:t>slike </a:t>
            </a:r>
            <a:r>
              <a:rPr lang="sl-SI" sz="2200" dirty="0"/>
              <a:t>(število pik širine in višine)</a:t>
            </a:r>
            <a:endParaRPr lang="sl-SI" dirty="0"/>
          </a:p>
          <a:p>
            <a:r>
              <a:rPr lang="sl-SI" dirty="0" smtClean="0"/>
              <a:t>velikosti </a:t>
            </a:r>
            <a:r>
              <a:rPr lang="sl-SI" dirty="0"/>
              <a:t>pike</a:t>
            </a:r>
          </a:p>
          <a:p>
            <a:r>
              <a:rPr lang="sl-SI" dirty="0" smtClean="0"/>
              <a:t>bitne globine, </a:t>
            </a:r>
            <a:r>
              <a:rPr lang="sl-SI" dirty="0"/>
              <a:t>število barv</a:t>
            </a:r>
          </a:p>
          <a:p>
            <a:r>
              <a:rPr lang="sl-SI" dirty="0"/>
              <a:t>izbranega medija za </a:t>
            </a:r>
            <a:r>
              <a:rPr lang="sl-SI" dirty="0" smtClean="0"/>
              <a:t>prikaz slike</a:t>
            </a:r>
            <a:endParaRPr lang="sl-SI" dirty="0"/>
          </a:p>
          <a:p>
            <a:r>
              <a:rPr lang="sl-SI" dirty="0"/>
              <a:t>frekvence osveževanja slike</a:t>
            </a:r>
          </a:p>
          <a:p>
            <a:r>
              <a:rPr lang="sl-SI" dirty="0" smtClean="0"/>
              <a:t>kota </a:t>
            </a:r>
            <a:r>
              <a:rPr lang="sl-SI" dirty="0"/>
              <a:t>gledanja</a:t>
            </a:r>
          </a:p>
          <a:p>
            <a:r>
              <a:rPr lang="sl-SI" dirty="0"/>
              <a:t>formata za zapis grafične datoteke</a:t>
            </a:r>
          </a:p>
          <a:p>
            <a:r>
              <a:rPr lang="sl-SI" dirty="0"/>
              <a:t>svetlobe v prostoru</a:t>
            </a:r>
          </a:p>
          <a:p>
            <a:r>
              <a:rPr lang="sl-SI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3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Tiskanje grafičnih podatkov</a:t>
            </a:r>
          </a:p>
        </p:txBody>
      </p:sp>
      <p:pic>
        <p:nvPicPr>
          <p:cNvPr id="1026" name="Picture 2" descr="Rezultat iskanja slik za Tiskanje grafičnih podat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12976"/>
            <a:ext cx="8028384" cy="182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0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zultat iskanja slik za raste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72" y="109355"/>
            <a:ext cx="4650276" cy="310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PPI in DPI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2996952"/>
            <a:ext cx="7499350" cy="325144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PPI</a:t>
            </a:r>
            <a:r>
              <a:rPr lang="sl-SI" dirty="0"/>
              <a:t> (</a:t>
            </a:r>
            <a:r>
              <a:rPr lang="sl-SI" dirty="0" err="1"/>
              <a:t>Pixels</a:t>
            </a:r>
            <a:r>
              <a:rPr lang="sl-SI" dirty="0"/>
              <a:t> per Inch):</a:t>
            </a:r>
          </a:p>
          <a:p>
            <a:pPr lvl="1"/>
            <a:r>
              <a:rPr lang="sl-SI" dirty="0"/>
              <a:t>število zaslonskih pik/palec</a:t>
            </a:r>
          </a:p>
          <a:p>
            <a:r>
              <a:rPr lang="sl-SI" dirty="0">
                <a:solidFill>
                  <a:srgbClr val="FF0000"/>
                </a:solidFill>
              </a:rPr>
              <a:t>DPI</a:t>
            </a:r>
            <a:r>
              <a:rPr lang="sl-SI" dirty="0"/>
              <a:t> (</a:t>
            </a:r>
            <a:r>
              <a:rPr lang="sl-SI" dirty="0" err="1"/>
              <a:t>Dots</a:t>
            </a:r>
            <a:r>
              <a:rPr lang="sl-SI" dirty="0"/>
              <a:t> per Inch)</a:t>
            </a:r>
          </a:p>
          <a:p>
            <a:pPr lvl="1"/>
            <a:r>
              <a:rPr lang="sl-SI" dirty="0"/>
              <a:t>število skeniranih / natisnjenih pik/palec</a:t>
            </a:r>
          </a:p>
          <a:p>
            <a:pPr lvl="1"/>
            <a:r>
              <a:rPr lang="sl-SI" dirty="0"/>
              <a:t>največja resolucija tiskalnika</a:t>
            </a:r>
          </a:p>
          <a:p>
            <a:pPr lvl="2"/>
            <a:r>
              <a:rPr lang="sl-SI" dirty="0"/>
              <a:t>za kvalitetno tiskanje mora biti DPI &gt; PPI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10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Ločljivost (resolucija) tiska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l-SI" dirty="0"/>
              <a:t>število </a:t>
            </a:r>
            <a:r>
              <a:rPr lang="sl-SI" dirty="0" err="1"/>
              <a:t>dots</a:t>
            </a:r>
            <a:r>
              <a:rPr lang="sl-SI" dirty="0"/>
              <a:t> (slikovnih pik) na palec [</a:t>
            </a:r>
            <a:r>
              <a:rPr lang="sl-SI" dirty="0" err="1"/>
              <a:t>dpi</a:t>
            </a:r>
            <a:r>
              <a:rPr lang="sl-SI" dirty="0"/>
              <a:t>]</a:t>
            </a:r>
          </a:p>
          <a:p>
            <a:r>
              <a:rPr lang="sl-SI" dirty="0"/>
              <a:t>zaslon: 72 </a:t>
            </a:r>
            <a:r>
              <a:rPr lang="sl-SI" dirty="0" err="1"/>
              <a:t>ppi</a:t>
            </a:r>
            <a:r>
              <a:rPr lang="sl-SI" dirty="0"/>
              <a:t> ali 95 </a:t>
            </a:r>
            <a:r>
              <a:rPr lang="sl-SI" dirty="0" err="1"/>
              <a:t>ppi</a:t>
            </a:r>
            <a:endParaRPr lang="sl-SI" dirty="0"/>
          </a:p>
          <a:p>
            <a:r>
              <a:rPr lang="sl-SI" dirty="0"/>
              <a:t>tisk 150 </a:t>
            </a:r>
            <a:r>
              <a:rPr lang="sl-SI" dirty="0" err="1"/>
              <a:t>dpi</a:t>
            </a:r>
            <a:endParaRPr lang="sl-SI" dirty="0"/>
          </a:p>
          <a:p>
            <a:r>
              <a:rPr lang="sl-SI" dirty="0"/>
              <a:t>laserski tiskalniki: 300, 1200, 4000 </a:t>
            </a:r>
            <a:r>
              <a:rPr lang="sl-SI" dirty="0" err="1"/>
              <a:t>dpi</a:t>
            </a:r>
            <a:endParaRPr lang="sl-SI" dirty="0"/>
          </a:p>
          <a:p>
            <a:r>
              <a:rPr lang="sl-SI" dirty="0"/>
              <a:t>optični bralniki: 1200 </a:t>
            </a:r>
            <a:r>
              <a:rPr lang="sl-SI" dirty="0" err="1"/>
              <a:t>dpi</a:t>
            </a:r>
            <a:r>
              <a:rPr lang="sl-SI" dirty="0"/>
              <a:t> (programsko --&gt; 4800 </a:t>
            </a:r>
            <a:r>
              <a:rPr lang="sl-SI" dirty="0" err="1"/>
              <a:t>dpi</a:t>
            </a:r>
            <a:r>
              <a:rPr lang="sl-SI" dirty="0"/>
              <a:t>)</a:t>
            </a:r>
          </a:p>
          <a:p>
            <a:r>
              <a:rPr lang="sl-SI" dirty="0"/>
              <a:t>slike na spletnih straneh ločljivost 72 </a:t>
            </a:r>
            <a:r>
              <a:rPr lang="sl-SI" dirty="0" err="1"/>
              <a:t>dpi</a:t>
            </a:r>
            <a:endParaRPr lang="sl-SI" dirty="0"/>
          </a:p>
          <a:p>
            <a:r>
              <a:rPr lang="sl-SI" dirty="0">
                <a:hlinkClick r:id="rId2"/>
              </a:rPr>
              <a:t>http://dpi.lv/</a:t>
            </a:r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389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Time </a:t>
            </a:r>
            <a:r>
              <a:rPr lang="sl-SI" dirty="0" err="1"/>
              <a:t>lapse</a:t>
            </a:r>
            <a:r>
              <a:rPr lang="sl-SI" dirty="0"/>
              <a:t> fotografija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4861520"/>
          </a:xfrm>
        </p:spPr>
        <p:txBody>
          <a:bodyPr>
            <a:normAutofit fontScale="70000" lnSpcReduction="20000"/>
          </a:bodyPr>
          <a:lstStyle/>
          <a:p>
            <a:r>
              <a:rPr lang="sl-SI" dirty="0"/>
              <a:t>stativ in programska oprema </a:t>
            </a:r>
            <a:r>
              <a:rPr lang="sl-SI" dirty="0">
                <a:sym typeface="Wingdings" panose="05000000000000000000" pitchFamily="2" charset="2"/>
              </a:rPr>
              <a:t> film</a:t>
            </a:r>
          </a:p>
          <a:p>
            <a:pPr lvl="1"/>
            <a:r>
              <a:rPr lang="sl-SI" dirty="0" err="1">
                <a:hlinkClick r:id="rId2"/>
              </a:rPr>
              <a:t>Dandelion</a:t>
            </a:r>
            <a:r>
              <a:rPr lang="sl-SI" dirty="0">
                <a:hlinkClick r:id="rId2"/>
              </a:rPr>
              <a:t> </a:t>
            </a:r>
            <a:r>
              <a:rPr lang="sl-SI" dirty="0" err="1">
                <a:hlinkClick r:id="rId2"/>
              </a:rPr>
              <a:t>flower</a:t>
            </a:r>
            <a:endParaRPr lang="sl-SI" dirty="0">
              <a:hlinkClick r:id="rId3"/>
            </a:endParaRPr>
          </a:p>
          <a:p>
            <a:pPr lvl="1"/>
            <a:r>
              <a:rPr lang="sl-SI" dirty="0" err="1">
                <a:hlinkClick r:id="rId3"/>
              </a:rPr>
              <a:t>Timelapse</a:t>
            </a:r>
            <a:r>
              <a:rPr lang="sl-SI" dirty="0">
                <a:hlinkClick r:id="rId3"/>
              </a:rPr>
              <a:t> Ljubljana </a:t>
            </a:r>
            <a:r>
              <a:rPr lang="sl-SI" dirty="0" err="1">
                <a:hlinkClick r:id="rId3"/>
              </a:rPr>
              <a:t>4K</a:t>
            </a:r>
            <a:endParaRPr lang="sl-SI" dirty="0"/>
          </a:p>
          <a:p>
            <a:endParaRPr lang="sl-SI" dirty="0"/>
          </a:p>
          <a:p>
            <a:r>
              <a:rPr lang="sl-SI" dirty="0"/>
              <a:t>regrat: </a:t>
            </a:r>
          </a:p>
          <a:p>
            <a:pPr lvl="1"/>
            <a:r>
              <a:rPr lang="sl-SI" dirty="0"/>
              <a:t>prostor, enakomerna svetloba</a:t>
            </a:r>
          </a:p>
          <a:p>
            <a:pPr lvl="1"/>
            <a:r>
              <a:rPr lang="sl-SI" dirty="0"/>
              <a:t>fotoaparat: stativ, fokus</a:t>
            </a:r>
          </a:p>
          <a:p>
            <a:pPr lvl="1"/>
            <a:r>
              <a:rPr lang="sl-SI" dirty="0"/>
              <a:t>čas (1 mesec)</a:t>
            </a:r>
          </a:p>
          <a:p>
            <a:pPr lvl="1"/>
            <a:r>
              <a:rPr lang="sl-SI" dirty="0"/>
              <a:t>določitev intervala za zajem</a:t>
            </a:r>
          </a:p>
          <a:p>
            <a:pPr lvl="2"/>
            <a:r>
              <a:rPr lang="sl-SI" dirty="0"/>
              <a:t>dolžina intervala med fotografijami mora ustrezati hitrosti objektov</a:t>
            </a:r>
          </a:p>
          <a:p>
            <a:pPr lvl="2"/>
            <a:r>
              <a:rPr lang="sl-SI" dirty="0">
                <a:sym typeface="Wingdings" panose="05000000000000000000" pitchFamily="2" charset="2"/>
              </a:rPr>
              <a:t>za hitro premikajoče se oblake (krajši interval), odpiranje cveta (daljši interval)</a:t>
            </a:r>
          </a:p>
          <a:p>
            <a:pPr lvl="1"/>
            <a:r>
              <a:rPr lang="sl-SI" dirty="0"/>
              <a:t>dovolj energije v baterijah in prostora na kartici, potrpljenje</a:t>
            </a:r>
          </a:p>
          <a:p>
            <a:pPr lvl="1"/>
            <a:r>
              <a:rPr lang="sl-SI" dirty="0"/>
              <a:t>slike zložimo v film</a:t>
            </a:r>
          </a:p>
          <a:p>
            <a:pPr lvl="1"/>
            <a:r>
              <a:rPr lang="sl-SI" dirty="0"/>
              <a:t>po želji dodamo zvok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t="20658" r="16479" b="-1"/>
          <a:stretch/>
        </p:blipFill>
        <p:spPr>
          <a:xfrm>
            <a:off x="5580112" y="2060848"/>
            <a:ext cx="3079329" cy="18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2"/>
              </a:rPr>
              <a:t>Nova Gorica In </a:t>
            </a:r>
            <a:r>
              <a:rPr lang="sl-SI" dirty="0" err="1" smtClean="0">
                <a:hlinkClick r:id="rId2"/>
              </a:rPr>
              <a:t>Motion</a:t>
            </a:r>
            <a:r>
              <a:rPr lang="sl-SI" dirty="0" smtClean="0">
                <a:hlinkClick r:id="rId2"/>
              </a:rPr>
              <a:t> </a:t>
            </a:r>
            <a:r>
              <a:rPr lang="sl-SI" sz="1400" dirty="0" smtClean="0">
                <a:hlinkClick r:id="rId2"/>
              </a:rPr>
              <a:t>(</a:t>
            </a:r>
            <a:r>
              <a:rPr lang="sl-SI" sz="2000" dirty="0" err="1">
                <a:hlinkClick r:id="rId3"/>
              </a:rPr>
              <a:t>Rudy</a:t>
            </a:r>
            <a:r>
              <a:rPr lang="sl-SI" sz="2000" dirty="0">
                <a:hlinkClick r:id="rId3"/>
              </a:rPr>
              <a:t> Walker </a:t>
            </a:r>
            <a:r>
              <a:rPr lang="sl-SI" sz="2000" dirty="0" err="1" smtClean="0">
                <a:hlinkClick r:id="rId3"/>
              </a:rPr>
              <a:t>Photography</a:t>
            </a:r>
            <a:r>
              <a:rPr lang="sl-SI" sz="2000" dirty="0" smtClean="0"/>
              <a:t>)</a:t>
            </a:r>
            <a:r>
              <a:rPr lang="sl-SI" sz="2000" dirty="0" smtClean="0">
                <a:hlinkClick r:id="rId2"/>
              </a:rPr>
              <a:t> 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9371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 radovedne in znatiželjne*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93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324-3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Interpolacija slike 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149552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FF0000"/>
                </a:solidFill>
              </a:rPr>
              <a:t>Povečava slike </a:t>
            </a:r>
          </a:p>
          <a:p>
            <a:pPr lvl="1"/>
            <a:r>
              <a:rPr lang="sl-SI" sz="2400" dirty="0"/>
              <a:t>med obstoječe </a:t>
            </a:r>
            <a:r>
              <a:rPr lang="sl-SI" sz="2400" dirty="0" err="1"/>
              <a:t>piksle</a:t>
            </a:r>
            <a:r>
              <a:rPr lang="sl-SI" sz="2400" dirty="0"/>
              <a:t> dodamo nove</a:t>
            </a:r>
          </a:p>
          <a:p>
            <a:pPr lvl="1"/>
            <a:r>
              <a:rPr lang="sl-SI" sz="2400" dirty="0"/>
              <a:t>algoritem na osnovi sosednjih </a:t>
            </a:r>
            <a:r>
              <a:rPr lang="sl-SI" sz="2400" dirty="0" err="1"/>
              <a:t>pikslov</a:t>
            </a:r>
            <a:r>
              <a:rPr lang="sl-SI" sz="2400" dirty="0"/>
              <a:t> izračuna nove s podobno vrednostjo </a:t>
            </a:r>
          </a:p>
          <a:p>
            <a:pPr lvl="2"/>
            <a:r>
              <a:rPr lang="sl-SI" sz="2000" dirty="0"/>
              <a:t>grafične metode, linearna kombinacija slik</a:t>
            </a:r>
          </a:p>
          <a:p>
            <a:pPr lvl="1"/>
            <a:r>
              <a:rPr lang="sl-SI" sz="2400" dirty="0"/>
              <a:t>poveča se število </a:t>
            </a:r>
            <a:r>
              <a:rPr lang="sl-SI" sz="2400" dirty="0" err="1"/>
              <a:t>pikslov</a:t>
            </a:r>
            <a:r>
              <a:rPr lang="sl-SI" sz="2400" dirty="0"/>
              <a:t> </a:t>
            </a:r>
            <a:r>
              <a:rPr lang="sl-SI" sz="2400" dirty="0">
                <a:sym typeface="Wingdings" panose="05000000000000000000" pitchFamily="2" charset="2"/>
              </a:rPr>
              <a:t> </a:t>
            </a:r>
            <a:r>
              <a:rPr lang="sl-SI" sz="2400" dirty="0"/>
              <a:t>tisk večjih slik</a:t>
            </a:r>
          </a:p>
          <a:p>
            <a:pPr lvl="1"/>
            <a:r>
              <a:rPr lang="sl-SI" sz="2400" dirty="0"/>
              <a:t>rezultat ima manjšo ostrino kot originalna slika</a:t>
            </a:r>
          </a:p>
          <a:p>
            <a:r>
              <a:rPr lang="sl-SI" sz="2800" dirty="0">
                <a:solidFill>
                  <a:srgbClr val="FF0000"/>
                </a:solidFill>
              </a:rPr>
              <a:t>Pomanjšava slike</a:t>
            </a:r>
          </a:p>
          <a:p>
            <a:pPr lvl="1"/>
            <a:r>
              <a:rPr lang="sl-SI" sz="2400" dirty="0"/>
              <a:t>redukcija slike, </a:t>
            </a:r>
            <a:r>
              <a:rPr lang="sl-SI" sz="2400" dirty="0" err="1"/>
              <a:t>piksle</a:t>
            </a:r>
            <a:r>
              <a:rPr lang="sl-SI" sz="2400" dirty="0"/>
              <a:t> brišemo</a:t>
            </a:r>
          </a:p>
          <a:p>
            <a:pPr lvl="1"/>
            <a:r>
              <a:rPr lang="sl-SI" sz="2400" dirty="0"/>
              <a:t>povprečna vrednost </a:t>
            </a:r>
            <a:r>
              <a:rPr lang="sl-SI" sz="2400" dirty="0" err="1"/>
              <a:t>pikslov</a:t>
            </a:r>
            <a:endParaRPr lang="sl-SI" sz="2400" dirty="0"/>
          </a:p>
          <a:p>
            <a:pPr lvl="1"/>
            <a:r>
              <a:rPr lang="sl-SI" sz="2400" dirty="0"/>
              <a:t>manjšamo digitalni zapis slike</a:t>
            </a:r>
          </a:p>
          <a:p>
            <a:pPr lvl="1"/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4525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Kompozicija slike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2629272"/>
          </a:xfrm>
        </p:spPr>
        <p:txBody>
          <a:bodyPr>
            <a:normAutofit/>
          </a:bodyPr>
          <a:lstStyle/>
          <a:p>
            <a:r>
              <a:rPr lang="sl-SI" sz="2800" dirty="0"/>
              <a:t>sredina fotografije / pravilo tretjin </a:t>
            </a:r>
          </a:p>
          <a:p>
            <a:r>
              <a:rPr lang="sl-SI" sz="2800" dirty="0"/>
              <a:t>položaj objekta na sliki = pomembnost </a:t>
            </a:r>
            <a:endParaRPr lang="sl-SI" sz="2400" dirty="0"/>
          </a:p>
          <a:p>
            <a:r>
              <a:rPr lang="sl-SI" sz="2800" dirty="0"/>
              <a:t>točke, na katerih naj bi bili najpomembnejši deli motiva (črte, 4 presečišča)</a:t>
            </a:r>
          </a:p>
          <a:p>
            <a:r>
              <a:rPr lang="sl-SI" sz="2800" dirty="0"/>
              <a:t>E-knjiga </a:t>
            </a:r>
            <a:r>
              <a:rPr lang="sl-SI" sz="2800" dirty="0">
                <a:hlinkClick r:id="rId2"/>
              </a:rPr>
              <a:t>Digitalna fotografija</a:t>
            </a:r>
            <a:endParaRPr lang="sl-SI" sz="2800" dirty="0"/>
          </a:p>
          <a:p>
            <a:pPr marL="82550" indent="0">
              <a:buNone/>
            </a:pPr>
            <a:endParaRPr lang="sl-SI" sz="2800" dirty="0"/>
          </a:p>
          <a:p>
            <a:endParaRPr lang="sl-SI" sz="2800" dirty="0"/>
          </a:p>
        </p:txBody>
      </p:sp>
      <p:pic>
        <p:nvPicPr>
          <p:cNvPr id="56322" name="Picture 2" descr="Rezultat iskanja slik za Kompozicija sli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69988"/>
            <a:ext cx="2858095" cy="214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1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07234"/>
            <a:ext cx="4320480" cy="2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9154" name="Picture 2" descr="http://lusy.fri.uni-lj.si/ucbenik/book/1302/img/hex_sli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15" y="274638"/>
            <a:ext cx="7906735" cy="62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8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Zajem slike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CCD </a:t>
            </a:r>
            <a:r>
              <a:rPr lang="pl-PL" sz="2400" dirty="0"/>
              <a:t>svetlobno </a:t>
            </a:r>
            <a:r>
              <a:rPr lang="sl-SI" sz="2400" dirty="0"/>
              <a:t>tipalo / CMOS fotoaparata, kamere</a:t>
            </a:r>
          </a:p>
          <a:p>
            <a:r>
              <a:rPr lang="sl-SI" sz="2400" dirty="0"/>
              <a:t>več milijonov fotodiod (</a:t>
            </a:r>
            <a:r>
              <a:rPr lang="sl-SI" sz="2400" dirty="0" err="1"/>
              <a:t>piksli</a:t>
            </a:r>
            <a:r>
              <a:rPr lang="sl-SI" sz="2400" dirty="0"/>
              <a:t>)</a:t>
            </a:r>
          </a:p>
          <a:p>
            <a:r>
              <a:rPr lang="sl-SI" sz="2400" dirty="0"/>
              <a:t>sprejeto svetlobo pretvorijo v električni signal</a:t>
            </a:r>
          </a:p>
          <a:p>
            <a:r>
              <a:rPr lang="sl-SI" sz="2400" dirty="0"/>
              <a:t>matrika m x n elementov optična ločljivost fotodiode so barvno slepe, nad njimi barvni filtri</a:t>
            </a:r>
          </a:p>
          <a:p>
            <a:r>
              <a:rPr lang="sl-SI" sz="2400" dirty="0"/>
              <a:t>običajno 50% pokrivajo zeleni filtri (človeško oko), 25% rdeči in 25% modri - RGGB filtri</a:t>
            </a:r>
          </a:p>
          <a:p>
            <a:endParaRPr lang="sl-SI" sz="2400" dirty="0"/>
          </a:p>
        </p:txBody>
      </p:sp>
      <p:pic>
        <p:nvPicPr>
          <p:cNvPr id="4" name="Picture 89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80" y="4418330"/>
            <a:ext cx="3754120" cy="24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8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Tiskanje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2413248"/>
          </a:xfrm>
        </p:spPr>
        <p:txBody>
          <a:bodyPr>
            <a:normAutofit fontScale="70000" lnSpcReduction="20000"/>
          </a:bodyPr>
          <a:lstStyle/>
          <a:p>
            <a:r>
              <a:rPr lang="sl-SI" dirty="0"/>
              <a:t>DPI</a:t>
            </a:r>
          </a:p>
          <a:p>
            <a:r>
              <a:rPr lang="sl-SI" dirty="0"/>
              <a:t>digitalne pike spremenijo v tiskalne pike</a:t>
            </a:r>
          </a:p>
          <a:p>
            <a:r>
              <a:rPr lang="sl-SI" dirty="0"/>
              <a:t>slika iz okroglih pik, se pokrivajo ali odmikajo med seboj</a:t>
            </a:r>
          </a:p>
          <a:p>
            <a:r>
              <a:rPr lang="sl-SI" dirty="0"/>
              <a:t>večji kot je razmak med pikami, svetlejša je slika</a:t>
            </a:r>
          </a:p>
          <a:p>
            <a:r>
              <a:rPr lang="sl-SI" dirty="0"/>
              <a:t>uporaba terminov </a:t>
            </a:r>
            <a:r>
              <a:rPr lang="sl-SI" dirty="0" err="1"/>
              <a:t>DPI</a:t>
            </a:r>
            <a:r>
              <a:rPr lang="sl-SI" dirty="0"/>
              <a:t>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 err="1"/>
              <a:t>PPI</a:t>
            </a:r>
            <a:endParaRPr lang="sl-SI" dirty="0"/>
          </a:p>
          <a:p>
            <a:pPr lvl="1"/>
            <a:r>
              <a:rPr lang="pl-PL" dirty="0"/>
              <a:t>v praksi izraz dpi zamenjal ppi, to ni pravilno</a:t>
            </a:r>
            <a:endParaRPr lang="sl-SI" dirty="0"/>
          </a:p>
        </p:txBody>
      </p:sp>
      <p:pic>
        <p:nvPicPr>
          <p:cNvPr id="2050" name="Picture 2" descr="http://fotosalon.si/images/stories/fotosalon/nasveti/DPI/1324-3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28" y="3965763"/>
            <a:ext cx="800904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1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Kakovost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accent5"/>
                </a:solidFill>
              </a:rPr>
              <a:t>optimalna</a:t>
            </a:r>
            <a:r>
              <a:rPr lang="sl-SI" dirty="0"/>
              <a:t> kakovost tiska fotografij 300 </a:t>
            </a:r>
            <a:r>
              <a:rPr lang="sl-SI" dirty="0" err="1"/>
              <a:t>ppi</a:t>
            </a:r>
            <a:endParaRPr lang="sl-SI" dirty="0"/>
          </a:p>
          <a:p>
            <a:pPr lvl="1"/>
            <a:r>
              <a:rPr lang="sl-SI" dirty="0"/>
              <a:t>več sicer ne škodi, vendar pri klasičnem tisku tudi ni izboljšav,  pozna se le pri velikosti datoteke</a:t>
            </a:r>
          </a:p>
          <a:p>
            <a:r>
              <a:rPr lang="sl-SI" dirty="0">
                <a:solidFill>
                  <a:schemeClr val="accent5"/>
                </a:solidFill>
              </a:rPr>
              <a:t>minimalna</a:t>
            </a:r>
            <a:r>
              <a:rPr lang="sl-SI" dirty="0"/>
              <a:t> meja je težko določljiva</a:t>
            </a:r>
          </a:p>
          <a:p>
            <a:pPr lvl="1"/>
            <a:r>
              <a:rPr lang="sl-SI" dirty="0"/>
              <a:t>odvisno od uporabe natisnjene slike</a:t>
            </a:r>
          </a:p>
          <a:p>
            <a:pPr lvl="1"/>
            <a:r>
              <a:rPr lang="sl-SI" dirty="0" err="1"/>
              <a:t>jumbo</a:t>
            </a:r>
            <a:r>
              <a:rPr lang="sl-SI" dirty="0"/>
              <a:t> plakati dimenzij 3 x 4 m 30 </a:t>
            </a:r>
            <a:r>
              <a:rPr lang="sl-SI" dirty="0" err="1"/>
              <a:t>ppi</a:t>
            </a:r>
            <a:endParaRPr lang="sl-SI" dirty="0"/>
          </a:p>
          <a:p>
            <a:pPr lvl="2"/>
            <a:r>
              <a:rPr lang="sl-SI" dirty="0"/>
              <a:t>razdalja gledanja!</a:t>
            </a:r>
          </a:p>
        </p:txBody>
      </p:sp>
    </p:spTree>
    <p:extLst>
      <p:ext uri="{BB962C8B-B14F-4D97-AF65-F5344CB8AC3E}">
        <p14:creationId xmlns:p14="http://schemas.microsoft.com/office/powerpoint/2010/main" val="14610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rchival-photos.com/assets/images/dpi-test-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5656" y="17240"/>
            <a:ext cx="7020123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</p:spPr>
        <p:txBody>
          <a:bodyPr>
            <a:normAutofit/>
          </a:bodyPr>
          <a:lstStyle/>
          <a:p>
            <a:r>
              <a:rPr lang="sl-SI" sz="2800" dirty="0"/>
              <a:t>300 </a:t>
            </a:r>
            <a:r>
              <a:rPr lang="sl-SI" sz="2800" dirty="0" err="1"/>
              <a:t>dpi</a:t>
            </a:r>
            <a:r>
              <a:rPr lang="sl-SI" sz="2800" dirty="0"/>
              <a:t>, 4000 x 3000 točk</a:t>
            </a:r>
          </a:p>
        </p:txBody>
      </p:sp>
      <p:pic>
        <p:nvPicPr>
          <p:cNvPr id="8194" name="Picture 2" descr="Green-eyed cat — 4000 × 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71054"/>
            <a:ext cx="7416824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2992884" cy="4800600"/>
          </a:xfrm>
        </p:spPr>
        <p:txBody>
          <a:bodyPr>
            <a:normAutofit/>
          </a:bodyPr>
          <a:lstStyle/>
          <a:p>
            <a:pPr marL="82550" indent="0">
              <a:buNone/>
            </a:pPr>
            <a:r>
              <a:rPr lang="sl-SI" sz="1600" dirty="0" err="1">
                <a:solidFill>
                  <a:srgbClr val="FF0000"/>
                </a:solidFill>
              </a:rPr>
              <a:t>LPI</a:t>
            </a:r>
            <a:r>
              <a:rPr lang="sl-SI" sz="1600" dirty="0"/>
              <a:t> (</a:t>
            </a:r>
            <a:r>
              <a:rPr lang="sl-SI" sz="1600" dirty="0" err="1"/>
              <a:t>lines</a:t>
            </a:r>
            <a:r>
              <a:rPr lang="sl-SI" sz="1600" dirty="0"/>
              <a:t> per inch) </a:t>
            </a:r>
          </a:p>
          <a:p>
            <a:r>
              <a:rPr lang="sl-SI" sz="1600" dirty="0"/>
              <a:t>150 </a:t>
            </a:r>
            <a:r>
              <a:rPr lang="sl-SI" sz="1600" dirty="0" err="1"/>
              <a:t>LPI</a:t>
            </a:r>
            <a:r>
              <a:rPr lang="sl-SI" sz="1600" dirty="0"/>
              <a:t> = 150 vrstic s 150 pik na palec</a:t>
            </a:r>
          </a:p>
          <a:p>
            <a:r>
              <a:rPr lang="sl-SI" sz="1600" dirty="0"/>
              <a:t>standard za tisk knjig, revij</a:t>
            </a:r>
          </a:p>
          <a:p>
            <a:r>
              <a:rPr lang="sl-SI" sz="1600" dirty="0"/>
              <a:t>časniki 85 </a:t>
            </a:r>
            <a:r>
              <a:rPr lang="sl-SI" sz="1600" dirty="0" err="1"/>
              <a:t>LPI</a:t>
            </a:r>
            <a:r>
              <a:rPr lang="sl-SI" sz="1600" dirty="0"/>
              <a:t>, pri slikah vidne tiskarske pike (raster)</a:t>
            </a:r>
          </a:p>
          <a:p>
            <a:r>
              <a:rPr lang="sl-SI" sz="1600" dirty="0"/>
              <a:t>za tisk kakovostnejših tiskovin 175-200 </a:t>
            </a:r>
            <a:r>
              <a:rPr lang="sl-SI" sz="1600" dirty="0" err="1"/>
              <a:t>LPI</a:t>
            </a:r>
            <a:endParaRPr lang="sl-SI" sz="1600" dirty="0"/>
          </a:p>
        </p:txBody>
      </p:sp>
      <p:pic>
        <p:nvPicPr>
          <p:cNvPr id="6146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728710" cy="416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3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Easily Smooth and Soften Skin with Photoshop In Just Five Minu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404664"/>
            <a:ext cx="772879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Easily Smooth and Soften Skin with Photoshop In Just Five Minu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388911"/>
            <a:ext cx="772879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187624" y="6103911"/>
            <a:ext cx="6750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4"/>
              </a:rPr>
              <a:t>http://</a:t>
            </a:r>
            <a:r>
              <a:rPr lang="sl-SI" dirty="0" err="1">
                <a:hlinkClick r:id="rId4"/>
              </a:rPr>
              <a:t>www.clippingpathexperts.com</a:t>
            </a:r>
            <a:r>
              <a:rPr lang="sl-SI" dirty="0">
                <a:hlinkClick r:id="rId4"/>
              </a:rPr>
              <a:t>/blog/easily-smooth-and-soften-skin-with-photoshop-in-just-five-minutes/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9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Barvno mešanje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840480" cy="4663440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FF0000"/>
                </a:solidFill>
              </a:rPr>
              <a:t>ADITIVNO</a:t>
            </a:r>
            <a:endParaRPr lang="sl-SI" sz="2400" dirty="0">
              <a:solidFill>
                <a:srgbClr val="FF0000"/>
              </a:solidFill>
            </a:endParaRPr>
          </a:p>
          <a:p>
            <a:pPr lvl="1"/>
            <a:r>
              <a:rPr lang="sl-SI" sz="2000" dirty="0"/>
              <a:t>d</a:t>
            </a:r>
            <a:r>
              <a:rPr lang="sl-SI" sz="2000" dirty="0" smtClean="0"/>
              <a:t>odajanje </a:t>
            </a:r>
            <a:r>
              <a:rPr lang="sl-SI" sz="2000" dirty="0" smtClean="0">
                <a:solidFill>
                  <a:srgbClr val="FF0000"/>
                </a:solidFill>
              </a:rPr>
              <a:t>svetlob</a:t>
            </a:r>
            <a:endParaRPr lang="sl-SI" sz="2000" dirty="0" smtClean="0"/>
          </a:p>
          <a:p>
            <a:pPr lvl="1"/>
            <a:r>
              <a:rPr lang="sl-SI" sz="2000" dirty="0" smtClean="0"/>
              <a:t>izhodišče </a:t>
            </a:r>
            <a:r>
              <a:rPr lang="sl-SI" sz="2000" dirty="0"/>
              <a:t>črna </a:t>
            </a:r>
            <a:r>
              <a:rPr lang="sl-SI" sz="2000" dirty="0" smtClean="0"/>
              <a:t>barva (ekran)</a:t>
            </a: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sz="2400" dirty="0" smtClean="0">
                <a:solidFill>
                  <a:srgbClr val="FF0000"/>
                </a:solidFill>
              </a:rPr>
              <a:t>SUBTRAKTIVNO</a:t>
            </a:r>
            <a:endParaRPr lang="sl-SI" sz="2400" dirty="0">
              <a:solidFill>
                <a:srgbClr val="FF0000"/>
              </a:solidFill>
            </a:endParaRPr>
          </a:p>
          <a:p>
            <a:pPr lvl="1"/>
            <a:r>
              <a:rPr lang="sl-SI" sz="2000" dirty="0"/>
              <a:t>mešanje </a:t>
            </a:r>
            <a:r>
              <a:rPr lang="sl-SI" sz="2000" dirty="0" smtClean="0">
                <a:solidFill>
                  <a:srgbClr val="FF0000"/>
                </a:solidFill>
              </a:rPr>
              <a:t>pigmenta</a:t>
            </a:r>
            <a:r>
              <a:rPr lang="sl-SI" sz="2000" dirty="0" smtClean="0"/>
              <a:t> snovi</a:t>
            </a:r>
          </a:p>
          <a:p>
            <a:pPr lvl="1"/>
            <a:r>
              <a:rPr lang="sl-SI" sz="2000" dirty="0" smtClean="0"/>
              <a:t>izhodišče </a:t>
            </a:r>
            <a:r>
              <a:rPr lang="sl-SI" sz="2000" dirty="0"/>
              <a:t>bela </a:t>
            </a:r>
            <a:r>
              <a:rPr lang="sl-SI" sz="2000" dirty="0" smtClean="0"/>
              <a:t>barva (papir)</a:t>
            </a:r>
            <a:endParaRPr lang="sl-SI" sz="2000" dirty="0"/>
          </a:p>
          <a:p>
            <a:endParaRPr lang="sl-SI" sz="2400" dirty="0"/>
          </a:p>
          <a:p>
            <a:endParaRPr lang="sl-SI" dirty="0"/>
          </a:p>
        </p:txBody>
      </p:sp>
      <p:pic>
        <p:nvPicPr>
          <p:cNvPr id="5" name="Picture 2" descr="Povezana slik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6375" y="3068960"/>
            <a:ext cx="699654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1403648" y="1124744"/>
            <a:ext cx="7499350" cy="1008112"/>
          </a:xfrm>
        </p:spPr>
        <p:txBody>
          <a:bodyPr/>
          <a:lstStyle/>
          <a:p>
            <a:pPr marL="82550" indent="0">
              <a:buNone/>
            </a:pPr>
            <a:r>
              <a:rPr lang="sl-SI" sz="2800" dirty="0"/>
              <a:t>Za zapis barv uporabljamo več različnih modelov, najpogostejša sta RGB in CMYK. </a:t>
            </a:r>
          </a:p>
          <a:p>
            <a:pPr marL="700088" lvl="1" indent="-342900"/>
            <a:endParaRPr lang="sl-SI" sz="2400" dirty="0"/>
          </a:p>
        </p:txBody>
      </p:sp>
      <p:pic>
        <p:nvPicPr>
          <p:cNvPr id="6" name="Picture 4" descr="Rezultat iskanja slik za RGB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598737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9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115615" y="94692"/>
            <a:ext cx="9144000" cy="762000"/>
          </a:xfrm>
        </p:spPr>
        <p:txBody>
          <a:bodyPr/>
          <a:lstStyle/>
          <a:p>
            <a:r>
              <a:rPr lang="sl-SI" dirty="0"/>
              <a:t>RGB barvni model</a:t>
            </a:r>
          </a:p>
        </p:txBody>
      </p:sp>
      <p:sp>
        <p:nvSpPr>
          <p:cNvPr id="5" name="Označba mesta vsebine 4"/>
          <p:cNvSpPr>
            <a:spLocks noGrp="1"/>
          </p:cNvSpPr>
          <p:nvPr>
            <p:ph type="body" sz="half" idx="1"/>
          </p:nvPr>
        </p:nvSpPr>
        <p:spPr>
          <a:xfrm>
            <a:off x="1331641" y="1052736"/>
            <a:ext cx="3024335" cy="5526614"/>
          </a:xfrm>
        </p:spPr>
        <p:txBody>
          <a:bodyPr>
            <a:normAutofit/>
          </a:bodyPr>
          <a:lstStyle/>
          <a:p>
            <a:r>
              <a:rPr lang="sl-SI" dirty="0" smtClean="0"/>
              <a:t>red</a:t>
            </a:r>
            <a:r>
              <a:rPr lang="sl-SI" dirty="0"/>
              <a:t>, </a:t>
            </a:r>
            <a:r>
              <a:rPr lang="sl-SI" dirty="0" err="1" smtClean="0"/>
              <a:t>green</a:t>
            </a:r>
            <a:r>
              <a:rPr lang="sl-SI" dirty="0"/>
              <a:t>, </a:t>
            </a:r>
            <a:r>
              <a:rPr lang="sl-SI" dirty="0" err="1" smtClean="0"/>
              <a:t>blue</a:t>
            </a:r>
            <a:endParaRPr lang="sl-SI" dirty="0"/>
          </a:p>
          <a:p>
            <a:r>
              <a:rPr lang="sl-SI" dirty="0"/>
              <a:t>je aditivni </a:t>
            </a:r>
            <a:r>
              <a:rPr lang="sl-SI" dirty="0" smtClean="0"/>
              <a:t>model</a:t>
            </a:r>
            <a:endParaRPr lang="sl-SI" dirty="0"/>
          </a:p>
          <a:p>
            <a:pPr lvl="2"/>
            <a:r>
              <a:rPr lang="sl-SI" dirty="0" smtClean="0"/>
              <a:t>z </a:t>
            </a:r>
            <a:r>
              <a:rPr lang="sl-SI" dirty="0"/>
              <a:t>mešanjem </a:t>
            </a:r>
            <a:r>
              <a:rPr lang="sl-SI" dirty="0" smtClean="0"/>
              <a:t>treh </a:t>
            </a:r>
            <a:r>
              <a:rPr lang="sl-SI" dirty="0"/>
              <a:t>RGB </a:t>
            </a:r>
            <a:r>
              <a:rPr lang="sl-SI" dirty="0" smtClean="0"/>
              <a:t>osnovnih </a:t>
            </a:r>
            <a:r>
              <a:rPr lang="sl-SI" dirty="0"/>
              <a:t>barv dobimo belo barvo</a:t>
            </a:r>
          </a:p>
          <a:p>
            <a:r>
              <a:rPr lang="sl-SI" dirty="0"/>
              <a:t>primer mešanja barv</a:t>
            </a:r>
          </a:p>
          <a:p>
            <a:pPr lvl="2"/>
            <a:r>
              <a:rPr lang="sl-SI" dirty="0"/>
              <a:t>rumena se sestavi iz </a:t>
            </a:r>
            <a:r>
              <a:rPr lang="sl-SI" dirty="0" smtClean="0"/>
              <a:t>enakega deleža rdeče </a:t>
            </a:r>
            <a:r>
              <a:rPr lang="sl-SI" dirty="0"/>
              <a:t>in </a:t>
            </a:r>
            <a:r>
              <a:rPr lang="sl-SI" dirty="0" smtClean="0"/>
              <a:t>zelene</a:t>
            </a:r>
            <a:endParaRPr lang="sl-SI" dirty="0"/>
          </a:p>
        </p:txBody>
      </p:sp>
      <p:pic>
        <p:nvPicPr>
          <p:cNvPr id="4" name="Picture 2" descr="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2952328" cy="28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052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olsticij">
  <a:themeElements>
    <a:clrScheme name="Perspek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Solsticij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j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5626</TotalTime>
  <Words>1656</Words>
  <Application>Microsoft Office PowerPoint</Application>
  <PresentationFormat>Diaprojekcija na zaslonu (4:3)</PresentationFormat>
  <Paragraphs>310</Paragraphs>
  <Slides>66</Slides>
  <Notes>1</Notes>
  <HiddenSlides>0</HiddenSlides>
  <MMClips>1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66</vt:i4>
      </vt:variant>
    </vt:vector>
  </HeadingPairs>
  <TitlesOfParts>
    <vt:vector size="74" baseType="lpstr">
      <vt:lpstr>Arial</vt:lpstr>
      <vt:lpstr>Calibri</vt:lpstr>
      <vt:lpstr>Gill Sans MT</vt:lpstr>
      <vt:lpstr>Times New Roman</vt:lpstr>
      <vt:lpstr>Verdana</vt:lpstr>
      <vt:lpstr>Wingdings</vt:lpstr>
      <vt:lpstr>Wingdings 2</vt:lpstr>
      <vt:lpstr>1_Solsticij</vt:lpstr>
      <vt:lpstr>predavateljica INGRID KRAGELJ, mag.  ingrid.kragelj@scng.si</vt:lpstr>
      <vt:lpstr>ZAPIS GRAFIČNIH podatkov</vt:lpstr>
      <vt:lpstr>PowerPointova predstavitev</vt:lpstr>
      <vt:lpstr>Barva je elektromagnetno valovanje</vt:lpstr>
      <vt:lpstr>Ločimo:</vt:lpstr>
      <vt:lpstr>PowerPointova predstavitev</vt:lpstr>
      <vt:lpstr>Barvno mešanje </vt:lpstr>
      <vt:lpstr>PowerPointova predstavitev</vt:lpstr>
      <vt:lpstr>RGB barvni model</vt:lpstr>
      <vt:lpstr>PowerPointova predstavitev</vt:lpstr>
      <vt:lpstr>Zapis barv v RGB načinu</vt:lpstr>
      <vt:lpstr>Vaja: Katera barva je?</vt:lpstr>
      <vt:lpstr>Zapis sivinske slike</vt:lpstr>
      <vt:lpstr>Vaja</vt:lpstr>
      <vt:lpstr>BARVNA GLOBINA</vt:lpstr>
      <vt:lpstr>Barvna globina in število barv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Spletne barve</vt:lpstr>
      <vt:lpstr>&lt;Vaja&gt;</vt:lpstr>
      <vt:lpstr>PowerPointova predstavitev</vt:lpstr>
      <vt:lpstr>CMYK barvni model </vt:lpstr>
      <vt:lpstr>PowerPointova predstavitev</vt:lpstr>
      <vt:lpstr>PowerPointova predstavitev</vt:lpstr>
      <vt:lpstr>HSV barvni model</vt:lpstr>
      <vt:lpstr>DIGITALNA SLIKA</vt:lpstr>
      <vt:lpstr>1. TOČKOVNI ZAPIS SLIKE</vt:lpstr>
      <vt:lpstr>PowerPointova predstavitev</vt:lpstr>
      <vt:lpstr>&lt; Vaja &gt;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Funkcije Smart TV</vt:lpstr>
      <vt:lpstr>Formati zapisa bitne slike</vt:lpstr>
      <vt:lpstr>Programi za urejanje bitnih slik</vt:lpstr>
      <vt:lpstr>&lt;Vaja&gt;</vt:lpstr>
      <vt:lpstr>2 VEKTORSKI ZAPIS</vt:lpstr>
      <vt:lpstr>&lt;Vaja&gt;</vt:lpstr>
      <vt:lpstr>PowerPointova predstavitev</vt:lpstr>
      <vt:lpstr>PowerPointova predstavitev</vt:lpstr>
      <vt:lpstr>Formati zapisa vektorske slike</vt:lpstr>
      <vt:lpstr>Pretvorba bitne slike v vektorsko in obratno</vt:lpstr>
      <vt:lpstr>PowerPointova predstavitev</vt:lpstr>
      <vt:lpstr>Programi za urejanje vektorske slike </vt:lpstr>
      <vt:lpstr>Kvaliteta slike na zaslonu je odvisna od…?</vt:lpstr>
      <vt:lpstr>Tiskanje grafičnih podatkov</vt:lpstr>
      <vt:lpstr>PPI in DPI</vt:lpstr>
      <vt:lpstr>Ločljivost (resolucija) tiska</vt:lpstr>
      <vt:lpstr>Time lapse fotografija</vt:lpstr>
      <vt:lpstr>PowerPointova predstavitev</vt:lpstr>
      <vt:lpstr>Za radovedne in znatiželjne*</vt:lpstr>
      <vt:lpstr>Interpolacija slike  </vt:lpstr>
      <vt:lpstr>Kompozicija slike</vt:lpstr>
      <vt:lpstr>Zajem slike</vt:lpstr>
      <vt:lpstr>Tiskanje</vt:lpstr>
      <vt:lpstr>Kakovost</vt:lpstr>
      <vt:lpstr>PowerPointova predstavitev</vt:lpstr>
      <vt:lpstr>300 dpi, 4000 x 3000 točk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INFORMATIKA</dc:title>
  <dc:creator>Kragelj</dc:creator>
  <cp:lastModifiedBy>Ingrid Kragelj</cp:lastModifiedBy>
  <cp:revision>661</cp:revision>
  <cp:lastPrinted>1998-11-09T09:05:33Z</cp:lastPrinted>
  <dcterms:created xsi:type="dcterms:W3CDTF">1998-09-30T10:13:00Z</dcterms:created>
  <dcterms:modified xsi:type="dcterms:W3CDTF">2021-10-14T08:53:23Z</dcterms:modified>
</cp:coreProperties>
</file>