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4041" r:id="rId1"/>
  </p:sldMasterIdLst>
  <p:notesMasterIdLst>
    <p:notesMasterId r:id="rId89"/>
  </p:notesMasterIdLst>
  <p:handoutMasterIdLst>
    <p:handoutMasterId r:id="rId90"/>
  </p:handoutMasterIdLst>
  <p:sldIdLst>
    <p:sldId id="866" r:id="rId2"/>
    <p:sldId id="607" r:id="rId3"/>
    <p:sldId id="886" r:id="rId4"/>
    <p:sldId id="890" r:id="rId5"/>
    <p:sldId id="880" r:id="rId6"/>
    <p:sldId id="882" r:id="rId7"/>
    <p:sldId id="884" r:id="rId8"/>
    <p:sldId id="891" r:id="rId9"/>
    <p:sldId id="885" r:id="rId10"/>
    <p:sldId id="887" r:id="rId11"/>
    <p:sldId id="818" r:id="rId12"/>
    <p:sldId id="893" r:id="rId13"/>
    <p:sldId id="868" r:id="rId14"/>
    <p:sldId id="867" r:id="rId15"/>
    <p:sldId id="870" r:id="rId16"/>
    <p:sldId id="872" r:id="rId17"/>
    <p:sldId id="874" r:id="rId18"/>
    <p:sldId id="873" r:id="rId19"/>
    <p:sldId id="844" r:id="rId20"/>
    <p:sldId id="875" r:id="rId21"/>
    <p:sldId id="900" r:id="rId22"/>
    <p:sldId id="820" r:id="rId23"/>
    <p:sldId id="819" r:id="rId24"/>
    <p:sldId id="899" r:id="rId25"/>
    <p:sldId id="901" r:id="rId26"/>
    <p:sldId id="846" r:id="rId27"/>
    <p:sldId id="787" r:id="rId28"/>
    <p:sldId id="864" r:id="rId29"/>
    <p:sldId id="843" r:id="rId30"/>
    <p:sldId id="845" r:id="rId31"/>
    <p:sldId id="869" r:id="rId32"/>
    <p:sldId id="871" r:id="rId33"/>
    <p:sldId id="876" r:id="rId34"/>
    <p:sldId id="888" r:id="rId35"/>
    <p:sldId id="788" r:id="rId36"/>
    <p:sldId id="903" r:id="rId37"/>
    <p:sldId id="889" r:id="rId38"/>
    <p:sldId id="861" r:id="rId39"/>
    <p:sldId id="792" r:id="rId40"/>
    <p:sldId id="790" r:id="rId41"/>
    <p:sldId id="860" r:id="rId42"/>
    <p:sldId id="877" r:id="rId43"/>
    <p:sldId id="878" r:id="rId44"/>
    <p:sldId id="796" r:id="rId45"/>
    <p:sldId id="821" r:id="rId46"/>
    <p:sldId id="815" r:id="rId47"/>
    <p:sldId id="822" r:id="rId48"/>
    <p:sldId id="823" r:id="rId49"/>
    <p:sldId id="797" r:id="rId50"/>
    <p:sldId id="799" r:id="rId51"/>
    <p:sldId id="784" r:id="rId52"/>
    <p:sldId id="902" r:id="rId53"/>
    <p:sldId id="816" r:id="rId54"/>
    <p:sldId id="847" r:id="rId55"/>
    <p:sldId id="840" r:id="rId56"/>
    <p:sldId id="848" r:id="rId57"/>
    <p:sldId id="808" r:id="rId58"/>
    <p:sldId id="849" r:id="rId59"/>
    <p:sldId id="912" r:id="rId60"/>
    <p:sldId id="804" r:id="rId61"/>
    <p:sldId id="850" r:id="rId62"/>
    <p:sldId id="904" r:id="rId63"/>
    <p:sldId id="905" r:id="rId64"/>
    <p:sldId id="906" r:id="rId65"/>
    <p:sldId id="907" r:id="rId66"/>
    <p:sldId id="908" r:id="rId67"/>
    <p:sldId id="805" r:id="rId68"/>
    <p:sldId id="814" r:id="rId69"/>
    <p:sldId id="806" r:id="rId70"/>
    <p:sldId id="911" r:id="rId71"/>
    <p:sldId id="811" r:id="rId72"/>
    <p:sldId id="853" r:id="rId73"/>
    <p:sldId id="855" r:id="rId74"/>
    <p:sldId id="909" r:id="rId75"/>
    <p:sldId id="856" r:id="rId76"/>
    <p:sldId id="892" r:id="rId77"/>
    <p:sldId id="858" r:id="rId78"/>
    <p:sldId id="857" r:id="rId79"/>
    <p:sldId id="913" r:id="rId80"/>
    <p:sldId id="914" r:id="rId81"/>
    <p:sldId id="915" r:id="rId82"/>
    <p:sldId id="894" r:id="rId83"/>
    <p:sldId id="895" r:id="rId84"/>
    <p:sldId id="896" r:id="rId85"/>
    <p:sldId id="897" r:id="rId86"/>
    <p:sldId id="898" r:id="rId87"/>
    <p:sldId id="916" r:id="rId88"/>
  </p:sldIdLst>
  <p:sldSz cx="9144000" cy="6858000" type="screen4x3"/>
  <p:notesSz cx="6858000" cy="9144000"/>
  <p:defaultTextStyle>
    <a:defPPr>
      <a:defRPr lang="sl-SI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08000"/>
    <a:srgbClr val="CC0000"/>
    <a:srgbClr val="0066CC"/>
    <a:srgbClr val="FFFF99"/>
    <a:srgbClr val="66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log 2 – poudarek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Brez sloga, mreža tabele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269D01E-BC32-4049-B463-5C60D7B0CCD2}" styleName="Tematski slog 2 – poudarek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E929F9F4-4A8F-4326-A1B4-22849713DDAB}" styleName="Temni slog 1 – poudarek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202B0CA-FC54-4496-8BCA-5EF66A818D29}" styleName="Temen slog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773" autoAdjust="0"/>
    <p:restoredTop sz="94671" autoAdjust="0"/>
  </p:normalViewPr>
  <p:slideViewPr>
    <p:cSldViewPr>
      <p:cViewPr varScale="1">
        <p:scale>
          <a:sx n="82" d="100"/>
          <a:sy n="82" d="100"/>
        </p:scale>
        <p:origin x="1286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860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90" Type="http://schemas.openxmlformats.org/officeDocument/2006/relationships/handoutMaster" Target="handoutMasters/handoutMaster1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viewProps" Target="viewProps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5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245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4488334-4CE4-4CA4-BB7A-9454950ED3DF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99560161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43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noProof="0"/>
              <a:t>Kliknite, če želite urediti sloge besedila matrice</a:t>
            </a:r>
          </a:p>
          <a:p>
            <a:pPr lvl="1"/>
            <a:r>
              <a:rPr lang="sl-SI" noProof="0"/>
              <a:t>Druga raven</a:t>
            </a:r>
          </a:p>
          <a:p>
            <a:pPr lvl="2"/>
            <a:r>
              <a:rPr lang="sl-SI" noProof="0"/>
              <a:t>Tretja raven</a:t>
            </a:r>
          </a:p>
          <a:p>
            <a:pPr lvl="3"/>
            <a:r>
              <a:rPr lang="sl-SI" noProof="0"/>
              <a:t>Četrta raven</a:t>
            </a:r>
          </a:p>
          <a:p>
            <a:pPr lvl="4"/>
            <a:r>
              <a:rPr lang="sl-SI" noProof="0"/>
              <a:t>Peta raven</a:t>
            </a:r>
          </a:p>
        </p:txBody>
      </p:sp>
      <p:sp>
        <p:nvSpPr>
          <p:cNvPr id="1843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1843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0703CFB-5A5A-40D3-ABEA-92EFF87C7759}" type="slidenum">
              <a:rPr lang="sl-SI" altLang="sl-SI"/>
              <a:pPr>
                <a:defRPr/>
              </a:pPr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195991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Ograda stranske slike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339" name="Ograda opomb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sl-SI" altLang="sl-SI"/>
          </a:p>
        </p:txBody>
      </p:sp>
      <p:sp>
        <p:nvSpPr>
          <p:cNvPr id="14340" name="Ograda številke diapozitiva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30000"/>
              </a:spcBef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197E4C8-7AFD-4C51-964C-5B2B404A64E0}" type="slidenum">
              <a:rPr kumimoji="0" lang="sl-SI" altLang="sl-SI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sl-SI" altLang="sl-SI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15297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03CFB-5A5A-40D3-ABEA-92EFF87C7759}" type="slidenum">
              <a:rPr lang="sl-SI" altLang="sl-SI"/>
              <a:pPr>
                <a:defRPr/>
              </a:pPr>
              <a:t>2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1664273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stranske slik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Označba mesta opomb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0703CFB-5A5A-40D3-ABEA-92EFF87C7759}" type="slidenum">
              <a:rPr lang="sl-SI" altLang="sl-SI"/>
              <a:pPr>
                <a:defRPr/>
              </a:pPr>
              <a:t>19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1006566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lipsa 3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Elipsa 4"/>
          <p:cNvSpPr/>
          <p:nvPr/>
        </p:nvSpPr>
        <p:spPr>
          <a:xfrm>
            <a:off x="1157288" y="1344613"/>
            <a:ext cx="63500" cy="65087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4" name="Naslov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22" name="Podnaslov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sl-SI"/>
              <a:t>Uredite slog podnaslova matrice</a:t>
            </a:r>
            <a:endParaRPr lang="en-US"/>
          </a:p>
        </p:txBody>
      </p:sp>
      <p:sp>
        <p:nvSpPr>
          <p:cNvPr id="6" name="Ograda datuma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Ograda noge 1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8" name="Ograda številke diapozitiva 9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FDD67-297C-46A3-9C34-726F1EB9D5F0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1078764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grada besedila 2"/>
          <p:cNvSpPr>
            <a:spLocks noGrp="1"/>
          </p:cNvSpPr>
          <p:nvPr>
            <p:ph type="body" sz="half" idx="1"/>
          </p:nvPr>
        </p:nvSpPr>
        <p:spPr>
          <a:xfrm>
            <a:off x="228600" y="990600"/>
            <a:ext cx="4038600" cy="51054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quarter" idx="2"/>
          </p:nvPr>
        </p:nvSpPr>
        <p:spPr>
          <a:xfrm>
            <a:off x="4419600" y="990600"/>
            <a:ext cx="4038600" cy="24765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3"/>
          </p:nvPr>
        </p:nvSpPr>
        <p:spPr>
          <a:xfrm>
            <a:off x="4419600" y="3619500"/>
            <a:ext cx="4038600" cy="24765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fld id="{7E9E7FCF-0E7E-416D-BFE1-03B4FACAE57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013366986"/>
      </p:ext>
    </p:extLst>
  </p:cSld>
  <p:clrMapOvr>
    <a:masterClrMapping/>
  </p:clrMapOvr>
  <p:transition spd="med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6" name="Ograda številke diapozitiva 21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A90A7F-A0F3-4172-83D3-E37784A0E09E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50834712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datuma 2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6" name="Ograda številke diapozitiva 21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6B5DDF-38DF-4AA3-9074-CB0D4D6D4402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1953088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Naslov in tabe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</a:p>
        </p:txBody>
      </p:sp>
      <p:sp>
        <p:nvSpPr>
          <p:cNvPr id="3" name="Ograda tabele 2"/>
          <p:cNvSpPr>
            <a:spLocks noGrp="1"/>
          </p:cNvSpPr>
          <p:nvPr>
            <p:ph type="tbl" idx="1"/>
          </p:nvPr>
        </p:nvSpPr>
        <p:spPr>
          <a:xfrm>
            <a:off x="228600" y="990600"/>
            <a:ext cx="8229600" cy="5105400"/>
          </a:xfrm>
        </p:spPr>
        <p:txBody>
          <a:bodyPr>
            <a:normAutofit/>
          </a:bodyPr>
          <a:lstStyle/>
          <a:p>
            <a:pPr lvl="0"/>
            <a:endParaRPr lang="sl-SI" noProof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3124200" y="658177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7010400" y="658177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C818-7215-4F88-8965-95B55C49C25F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5371330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slov, besedilo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sl-SI"/>
              <a:t>Uredite slog naslova matrice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1"/>
          </p:nvPr>
        </p:nvSpPr>
        <p:spPr>
          <a:xfrm>
            <a:off x="228600" y="990600"/>
            <a:ext cx="4038600" cy="51054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4419600" y="990600"/>
            <a:ext cx="4038600" cy="5105400"/>
          </a:xfrm>
        </p:spPr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>
          <a:xfrm>
            <a:off x="0" y="6553200"/>
            <a:ext cx="2133600" cy="1968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US" alt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>
          <a:xfrm>
            <a:off x="3124200" y="6581775"/>
            <a:ext cx="2895600" cy="1682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altLang="sl-SI"/>
              <a:t>TEMELJNI POJMI</a:t>
            </a:r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7010400" y="6581775"/>
            <a:ext cx="2133600" cy="1365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9FEFD04E-FF60-47B0-AB28-BBAA3141491C}" type="slidenum">
              <a:rPr lang="en-US" altLang="sl-SI"/>
              <a:pPr/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2602916383"/>
      </p:ext>
    </p:extLst>
  </p:cSld>
  <p:clrMapOvr>
    <a:masterClrMapping/>
  </p:clrMapOvr>
  <p:transition spd="med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3200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extLst/>
          </a:lstStyle>
          <a:p>
            <a:pPr lvl="0"/>
            <a:r>
              <a:rPr lang="sl-SI" dirty="0"/>
              <a:t>Uredite sloge besedila matrice</a:t>
            </a:r>
          </a:p>
          <a:p>
            <a:pPr lvl="1"/>
            <a:r>
              <a:rPr lang="sl-SI" dirty="0"/>
              <a:t>Druga raven</a:t>
            </a:r>
          </a:p>
          <a:p>
            <a:pPr lvl="2"/>
            <a:r>
              <a:rPr lang="sl-SI" dirty="0"/>
              <a:t>Tretja raven</a:t>
            </a:r>
          </a:p>
          <a:p>
            <a:pPr lvl="3"/>
            <a:r>
              <a:rPr lang="sl-SI" dirty="0"/>
              <a:t>Četrta raven</a:t>
            </a:r>
          </a:p>
          <a:p>
            <a:pPr lvl="4"/>
            <a:r>
              <a:rPr lang="sl-SI" dirty="0"/>
              <a:t>Peta raven</a:t>
            </a:r>
            <a:endParaRPr lang="en-US" dirty="0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extLst/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B1457A9-825B-4374-9817-7E70138057CE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8333661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avokotnik 3"/>
          <p:cNvSpPr/>
          <p:nvPr userDrawn="1"/>
        </p:nvSpPr>
        <p:spPr>
          <a:xfrm>
            <a:off x="2282825" y="0"/>
            <a:ext cx="68580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Pravokotnik 4"/>
          <p:cNvSpPr/>
          <p:nvPr/>
        </p:nvSpPr>
        <p:spPr bwMode="invGray">
          <a:xfrm>
            <a:off x="2286000" y="0"/>
            <a:ext cx="76200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Elipsa 5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Elipsa 6"/>
          <p:cNvSpPr/>
          <p:nvPr/>
        </p:nvSpPr>
        <p:spPr>
          <a:xfrm>
            <a:off x="2408238" y="2746375"/>
            <a:ext cx="63500" cy="63500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78392" y="4400525"/>
            <a:ext cx="6400800" cy="1260723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2578392" y="5661248"/>
            <a:ext cx="6400800" cy="1080120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10" name="Ograda številke diapozitiva 5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DF590D-596B-4A74-92F8-DB6E95714285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10951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2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Ograda noge 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7" name="Ograda številke diapozitiva 21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9A488-EFC3-4900-AAB9-0A11E156F45B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5212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/>
          <a:lstStyle>
            <a:lvl1pPr algn="ctr">
              <a:defRPr sz="4500" b="1" cap="none" baseline="0"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Ograda vsebin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B2D72-BE78-4D67-829E-87293B429C72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3098967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/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datuma 23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Ograda noge 9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5" name="Ograda številke diapozitiva 21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BEAFBA-692B-43B7-8135-6D77D0DA0936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1982585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avokotnik 1"/>
          <p:cNvSpPr/>
          <p:nvPr/>
        </p:nvSpPr>
        <p:spPr>
          <a:xfrm>
            <a:off x="1014413" y="0"/>
            <a:ext cx="8129587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3" name="Pravokotnik 2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4" name="Ograda datuma 1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Ograda noge 2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6" name="Ograda številke diapozitiva 3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68156A-42FA-4949-885F-C938C1BE27C8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  <p:pic>
        <p:nvPicPr>
          <p:cNvPr id="8" name="Slika 7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74" y="274638"/>
            <a:ext cx="1028799" cy="7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3970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  <p:sp>
        <p:nvSpPr>
          <p:cNvPr id="3" name="Ograda besedila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5EC345-8A75-4967-A854-697C73855758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</p:spTree>
    <p:extLst>
      <p:ext uri="{BB962C8B-B14F-4D97-AF65-F5344CB8AC3E}">
        <p14:creationId xmlns:p14="http://schemas.microsoft.com/office/powerpoint/2010/main" val="695684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avokotnik 4"/>
          <p:cNvSpPr/>
          <p:nvPr/>
        </p:nvSpPr>
        <p:spPr>
          <a:xfrm>
            <a:off x="762000" y="1066800"/>
            <a:ext cx="7554416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tIns="274320">
            <a:normAutofit/>
          </a:bodyPr>
          <a:lstStyle/>
          <a:p>
            <a:pPr indent="-283464" eaLnBrk="1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  <a:defRPr/>
            </a:pPr>
            <a:endParaRPr lang="en-US" sz="3200">
              <a:latin typeface="+mn-lt"/>
            </a:endParaRPr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73342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tIns="274320">
            <a:normAutofit/>
          </a:bodyPr>
          <a:lstStyle>
            <a:lvl1pPr indent="0">
              <a:buNone/>
              <a:defRPr sz="3200"/>
            </a:lvl1pPr>
            <a:extLst/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8" name="Ograda datuma 4"/>
          <p:cNvSpPr>
            <a:spLocks noGrp="1"/>
          </p:cNvSpPr>
          <p:nvPr>
            <p:ph type="dt" sz="half" idx="10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Ograda noge 5"/>
          <p:cNvSpPr>
            <a:spLocks noGrp="1"/>
          </p:cNvSpPr>
          <p:nvPr>
            <p:ph type="ftr" sz="quarter" idx="11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TEMELJNI POJMI</a:t>
            </a:r>
          </a:p>
        </p:txBody>
      </p:sp>
      <p:sp>
        <p:nvSpPr>
          <p:cNvPr id="10" name="Ograda številke diapozitiva 6"/>
          <p:cNvSpPr>
            <a:spLocks noGrp="1"/>
          </p:cNvSpPr>
          <p:nvPr>
            <p:ph type="sldNum" sz="quarter" idx="12"/>
          </p:nvPr>
        </p:nvSpPr>
        <p:spPr>
          <a:xfrm>
            <a:off x="8613775" y="6305550"/>
            <a:ext cx="457200" cy="476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8A9896-7A93-4BA1-8E29-F4CEA682147C}" type="slidenum">
              <a:rPr lang="en-US" altLang="sl-SI"/>
              <a:pPr>
                <a:defRPr/>
              </a:pPr>
              <a:t>‹#›</a:t>
            </a:fld>
            <a:endParaRPr lang="en-US" altLang="sl-SI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115616" y="1371600"/>
            <a:ext cx="6480720" cy="2993504"/>
          </a:xfrm>
        </p:spPr>
        <p:txBody>
          <a:bodyPr anchor="b">
            <a:noAutofit/>
          </a:bodyPr>
          <a:lstStyle>
            <a:lvl1pPr marL="342900" indent="-342900" algn="l">
              <a:buFont typeface="Wingdings" panose="05000000000000000000" pitchFamily="2" charset="2"/>
              <a:buChar char="ü"/>
              <a:defRPr sz="2100" b="1">
                <a:solidFill>
                  <a:schemeClr val="bg1"/>
                </a:solidFill>
                <a:effectLst/>
              </a:defRPr>
            </a:lvl1pPr>
            <a:extLst/>
          </a:lstStyle>
          <a:p>
            <a:r>
              <a:rPr lang="sl-SI"/>
              <a:t>Uredite slog naslova matrice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338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orta 6"/>
          <p:cNvSpPr/>
          <p:nvPr/>
        </p:nvSpPr>
        <p:spPr>
          <a:xfrm>
            <a:off x="-815975" y="-815975"/>
            <a:ext cx="1638300" cy="1638300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8" name="Elipsa 7"/>
          <p:cNvSpPr/>
          <p:nvPr/>
        </p:nvSpPr>
        <p:spPr>
          <a:xfrm>
            <a:off x="168275" y="20638"/>
            <a:ext cx="1703388" cy="1703387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1" name="Krof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12" name="Pravokotnik 11"/>
          <p:cNvSpPr/>
          <p:nvPr/>
        </p:nvSpPr>
        <p:spPr>
          <a:xfrm>
            <a:off x="1012825" y="0"/>
            <a:ext cx="813117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Ograda naslova 4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r>
              <a:rPr lang="sl-SI" dirty="0"/>
              <a:t>Uredite slog naslova matrice</a:t>
            </a:r>
            <a:endParaRPr lang="en-US" dirty="0"/>
          </a:p>
        </p:txBody>
      </p:sp>
      <p:sp>
        <p:nvSpPr>
          <p:cNvPr id="1033" name="Ograda besedila 8"/>
          <p:cNvSpPr>
            <a:spLocks noGrp="1"/>
          </p:cNvSpPr>
          <p:nvPr>
            <p:ph type="body" idx="1"/>
          </p:nvPr>
        </p:nvSpPr>
        <p:spPr bwMode="auto">
          <a:xfrm>
            <a:off x="1435100" y="1447800"/>
            <a:ext cx="749935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l-SI" altLang="sl-SI" dirty="0"/>
              <a:t>Uredite sloge besedila matrice</a:t>
            </a:r>
          </a:p>
          <a:p>
            <a:pPr lvl="1"/>
            <a:r>
              <a:rPr lang="sl-SI" altLang="sl-SI" dirty="0"/>
              <a:t>Druga raven</a:t>
            </a:r>
          </a:p>
          <a:p>
            <a:pPr lvl="2"/>
            <a:r>
              <a:rPr lang="sl-SI" altLang="sl-SI" dirty="0"/>
              <a:t>Tretja raven</a:t>
            </a:r>
          </a:p>
          <a:p>
            <a:pPr lvl="3"/>
            <a:r>
              <a:rPr lang="sl-SI" altLang="sl-SI" dirty="0"/>
              <a:t>Četrta raven</a:t>
            </a:r>
          </a:p>
          <a:p>
            <a:pPr lvl="4"/>
            <a:r>
              <a:rPr lang="sl-SI" altLang="sl-SI" dirty="0"/>
              <a:t>Peta raven</a:t>
            </a:r>
            <a:endParaRPr lang="en-US" altLang="sl-SI" dirty="0"/>
          </a:p>
        </p:txBody>
      </p:sp>
      <p:sp>
        <p:nvSpPr>
          <p:cNvPr id="15" name="Pravokotnik 14"/>
          <p:cNvSpPr/>
          <p:nvPr/>
        </p:nvSpPr>
        <p:spPr bwMode="invGray">
          <a:xfrm>
            <a:off x="1014413" y="0"/>
            <a:ext cx="73025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pic>
        <p:nvPicPr>
          <p:cNvPr id="14" name="Slika 13"/>
          <p:cNvPicPr>
            <a:picLocks noChangeAspect="1"/>
          </p:cNvPicPr>
          <p:nvPr userDrawn="1"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974" y="274638"/>
            <a:ext cx="1028799" cy="797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718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42" r:id="rId1"/>
    <p:sldLayoutId id="2147484043" r:id="rId2"/>
    <p:sldLayoutId id="2147484044" r:id="rId3"/>
    <p:sldLayoutId id="2147484045" r:id="rId4"/>
    <p:sldLayoutId id="2147484046" r:id="rId5"/>
    <p:sldLayoutId id="2147484047" r:id="rId6"/>
    <p:sldLayoutId id="2147484048" r:id="rId7"/>
    <p:sldLayoutId id="2147484049" r:id="rId8"/>
    <p:sldLayoutId id="2147484050" r:id="rId9"/>
    <p:sldLayoutId id="2147484055" r:id="rId10"/>
    <p:sldLayoutId id="2147484051" r:id="rId11"/>
    <p:sldLayoutId id="2147484052" r:id="rId12"/>
    <p:sldLayoutId id="2147484053" r:id="rId13"/>
    <p:sldLayoutId id="2147484056" r:id="rId14"/>
  </p:sldLayoutIdLst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26313A"/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26313A"/>
          </a:solidFill>
          <a:latin typeface="Gill Sans MT" panose="020B0502020104020203" pitchFamily="34" charset="-1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26313A"/>
          </a:solidFill>
          <a:latin typeface="Gill Sans MT" panose="020B0502020104020203" pitchFamily="34" charset="-1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26313A"/>
          </a:solidFill>
          <a:latin typeface="Gill Sans MT" panose="020B0502020104020203" pitchFamily="34" charset="-1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300">
          <a:solidFill>
            <a:srgbClr val="26313A"/>
          </a:solidFill>
          <a:latin typeface="Gill Sans MT" panose="020B0502020104020203" pitchFamily="34" charset="-18"/>
        </a:defRPr>
      </a:lvl5pPr>
      <a:lvl6pPr marL="457200" algn="l" rtl="0" fontAlgn="base">
        <a:spcBef>
          <a:spcPct val="0"/>
        </a:spcBef>
        <a:spcAft>
          <a:spcPct val="0"/>
        </a:spcAft>
        <a:defRPr sz="4300">
          <a:solidFill>
            <a:srgbClr val="26313A"/>
          </a:solidFill>
          <a:latin typeface="Gill Sans MT" panose="020B0502020104020203" pitchFamily="34" charset="-18"/>
        </a:defRPr>
      </a:lvl6pPr>
      <a:lvl7pPr marL="914400" algn="l" rtl="0" fontAlgn="base">
        <a:spcBef>
          <a:spcPct val="0"/>
        </a:spcBef>
        <a:spcAft>
          <a:spcPct val="0"/>
        </a:spcAft>
        <a:defRPr sz="4300">
          <a:solidFill>
            <a:srgbClr val="26313A"/>
          </a:solidFill>
          <a:latin typeface="Gill Sans MT" panose="020B0502020104020203" pitchFamily="34" charset="-18"/>
        </a:defRPr>
      </a:lvl7pPr>
      <a:lvl8pPr marL="1371600" algn="l" rtl="0" fontAlgn="base">
        <a:spcBef>
          <a:spcPct val="0"/>
        </a:spcBef>
        <a:spcAft>
          <a:spcPct val="0"/>
        </a:spcAft>
        <a:defRPr sz="4300">
          <a:solidFill>
            <a:srgbClr val="26313A"/>
          </a:solidFill>
          <a:latin typeface="Gill Sans MT" panose="020B0502020104020203" pitchFamily="34" charset="-18"/>
        </a:defRPr>
      </a:lvl8pPr>
      <a:lvl9pPr marL="1828800" algn="l" rtl="0" fontAlgn="base">
        <a:spcBef>
          <a:spcPct val="0"/>
        </a:spcBef>
        <a:spcAft>
          <a:spcPct val="0"/>
        </a:spcAft>
        <a:defRPr sz="4300">
          <a:solidFill>
            <a:srgbClr val="26313A"/>
          </a:solidFill>
          <a:latin typeface="Gill Sans MT" panose="020B0502020104020203" pitchFamily="34" charset="-18"/>
        </a:defRPr>
      </a:lvl9pPr>
      <a:extLst/>
    </p:titleStyle>
    <p:bodyStyle>
      <a:lvl1pPr marL="365125" indent="-282575" algn="l" rtl="0" eaLnBrk="0" fontAlgn="base" hangingPunct="0">
        <a:spcBef>
          <a:spcPts val="600"/>
        </a:spcBef>
        <a:spcAft>
          <a:spcPct val="0"/>
        </a:spcAft>
        <a:buClr>
          <a:schemeClr val="accent1"/>
        </a:buClr>
        <a:buSzPct val="80000"/>
        <a:buFont typeface="Wingdings 2" panose="05020102010507070707" pitchFamily="18" charset="2"/>
        <a:buChar char=""/>
        <a:defRPr sz="2800" kern="1200">
          <a:solidFill>
            <a:srgbClr val="637988"/>
          </a:solidFill>
          <a:latin typeface="+mn-lt"/>
          <a:ea typeface="+mn-ea"/>
          <a:cs typeface="+mn-cs"/>
        </a:defRPr>
      </a:lvl1pPr>
      <a:lvl2pPr marL="639763" indent="-236538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Font typeface="Verdana" panose="020B0604030504040204" pitchFamily="34" charset="0"/>
        <a:buChar char="◦"/>
        <a:defRPr sz="2800" kern="1200">
          <a:solidFill>
            <a:srgbClr val="637988"/>
          </a:solidFill>
          <a:latin typeface="+mn-lt"/>
          <a:ea typeface="+mn-ea"/>
          <a:cs typeface="+mn-cs"/>
        </a:defRPr>
      </a:lvl2pPr>
      <a:lvl3pPr marL="885825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 2" panose="05020102010507070707" pitchFamily="18" charset="2"/>
        <a:buChar char=""/>
        <a:defRPr sz="2400" kern="1200">
          <a:solidFill>
            <a:srgbClr val="637988"/>
          </a:solidFill>
          <a:latin typeface="+mn-lt"/>
          <a:ea typeface="+mn-ea"/>
          <a:cs typeface="+mn-cs"/>
        </a:defRPr>
      </a:lvl3pPr>
      <a:lvl4pPr marL="1096963" indent="-173038" algn="l" rtl="0" eaLnBrk="0" fontAlgn="base" hangingPunct="0">
        <a:spcBef>
          <a:spcPct val="20000"/>
        </a:spcBef>
        <a:spcAft>
          <a:spcPct val="0"/>
        </a:spcAft>
        <a:buClr>
          <a:srgbClr val="80716A"/>
        </a:buClr>
        <a:buFont typeface="Wingdings 2" panose="05020102010507070707" pitchFamily="18" charset="2"/>
        <a:buChar char=""/>
        <a:defRPr sz="2000" kern="1200">
          <a:solidFill>
            <a:srgbClr val="637988"/>
          </a:solidFill>
          <a:latin typeface="+mn-lt"/>
          <a:ea typeface="+mn-ea"/>
          <a:cs typeface="+mn-cs"/>
        </a:defRPr>
      </a:lvl4pPr>
      <a:lvl5pPr marL="1296988" indent="-182563" algn="l" rtl="0" eaLnBrk="0" fontAlgn="base" hangingPunct="0">
        <a:spcBef>
          <a:spcPct val="20000"/>
        </a:spcBef>
        <a:spcAft>
          <a:spcPct val="0"/>
        </a:spcAft>
        <a:buClr>
          <a:srgbClr val="94147C"/>
        </a:buClr>
        <a:buFont typeface="Wingdings 2" panose="05020102010507070707" pitchFamily="18" charset="2"/>
        <a:buChar char=""/>
        <a:defRPr sz="2000" kern="1200">
          <a:solidFill>
            <a:srgbClr val="637988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9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Gn6baK0SUw" TargetMode="External"/><Relationship Id="rId2" Type="http://schemas.openxmlformats.org/officeDocument/2006/relationships/hyperlink" Target="https://www.youtube.com/watch?v=wvJAgrUBF4w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_aeeNMk04l0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5tGEDgkZlC8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gif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hyperlink" Target="https://www.youtube.com/watch?v=bLRXNQDozxU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DDEl7JnWvo" TargetMode="External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3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gi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hyperlink" Target="https://www.youtube.com/watch?v=EXhtq01E6JI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gif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CZPzHg0h80" TargetMode="External"/><Relationship Id="rId2" Type="http://schemas.openxmlformats.org/officeDocument/2006/relationships/hyperlink" Target="https://www.youtube.com/watch?v=YpDS7NhGe-s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hyperlink" Target="https://www.youtube.com/watch?v=XHlpEYcdLdk" TargetMode="Externa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dT9O7XHNO4Y" TargetMode="External"/><Relationship Id="rId2" Type="http://schemas.openxmlformats.org/officeDocument/2006/relationships/hyperlink" Target="https://www.youtube.com/watch?v=i2rPBe4IQLc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hyperlink" Target="https://www.youtube.com/watch?v=spi4lGxnMZg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hyperlink" Target="https://www.youtube.com/watch?v=d88VPGpZ0P8" TargetMode="Externa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7A4he2oK8s" TargetMode="External"/><Relationship Id="rId2" Type="http://schemas.openxmlformats.org/officeDocument/2006/relationships/hyperlink" Target="https://www.youtube.com/watch?v=4PLjjtJBb3U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Qv4ZoywOjSE" TargetMode="Externa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gif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jpeg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5aJKKgSEUnY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2843808" y="4365104"/>
            <a:ext cx="4778176" cy="850032"/>
          </a:xfrm>
        </p:spPr>
        <p:txBody>
          <a:bodyPr/>
          <a:lstStyle/>
          <a:p>
            <a:pPr marL="0" indent="0">
              <a:buNone/>
            </a:pPr>
            <a:r>
              <a:rPr lang="sl-SI" sz="2000" dirty="0">
                <a:solidFill>
                  <a:srgbClr val="CC0000"/>
                </a:solidFill>
              </a:rPr>
              <a:t>predavateljica INGRID KRAGELJ, mag. </a:t>
            </a:r>
            <a:br>
              <a:rPr lang="sl-SI" sz="2000" dirty="0">
                <a:solidFill>
                  <a:srgbClr val="CC0000"/>
                </a:solidFill>
              </a:rPr>
            </a:br>
            <a:r>
              <a:rPr lang="sl-SI" sz="1800" b="0" dirty="0" err="1">
                <a:solidFill>
                  <a:srgbClr val="CC0000"/>
                </a:solidFill>
              </a:rPr>
              <a:t>ingrid.kragelj@scng.si</a:t>
            </a:r>
            <a:endParaRPr lang="sl-SI" b="0" dirty="0">
              <a:solidFill>
                <a:srgbClr val="CC0000"/>
              </a:solidFill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1043608" y="3284984"/>
            <a:ext cx="7190184" cy="2304256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sl-SI" sz="2400" b="1" cap="all" dirty="0" err="1">
                <a:solidFill>
                  <a:srgbClr val="26313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RAI</a:t>
            </a:r>
            <a:r>
              <a:rPr lang="sl-SI" sz="2400" b="1" cap="all" dirty="0">
                <a:solidFill>
                  <a:srgbClr val="26313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- RAČUNALNIŠTVO IN INFORMATIKA</a:t>
            </a:r>
          </a:p>
          <a:p>
            <a:pPr>
              <a:lnSpc>
                <a:spcPct val="100000"/>
              </a:lnSpc>
              <a:spcBef>
                <a:spcPts val="600"/>
              </a:spcBef>
            </a:pPr>
            <a:br>
              <a:rPr lang="sl-SI" sz="1200" dirty="0"/>
            </a:br>
            <a:r>
              <a:rPr lang="sl-SI" sz="1200" dirty="0"/>
              <a:t> </a:t>
            </a:r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395" y="1272221"/>
            <a:ext cx="1971429" cy="609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854578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How Well Can You Hear?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125"/>
            <a:ext cx="9144000" cy="51435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251520" y="5517232"/>
            <a:ext cx="8496944" cy="1116707"/>
          </a:xfrm>
        </p:spPr>
        <p:txBody>
          <a:bodyPr>
            <a:normAutofit/>
          </a:bodyPr>
          <a:lstStyle/>
          <a:p>
            <a:pPr algn="ctr"/>
            <a:r>
              <a:rPr lang="sl-SI" sz="6000" dirty="0">
                <a:solidFill>
                  <a:srgbClr val="FF0000"/>
                </a:solidFill>
              </a:rPr>
              <a:t>Kodiranje zvoka</a:t>
            </a:r>
          </a:p>
        </p:txBody>
      </p:sp>
    </p:spTree>
    <p:extLst>
      <p:ext uri="{BB962C8B-B14F-4D97-AF65-F5344CB8AC3E}">
        <p14:creationId xmlns:p14="http://schemas.microsoft.com/office/powerpoint/2010/main" val="2127841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Osnove zvoka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sz="2800" dirty="0">
                <a:solidFill>
                  <a:srgbClr val="FF0000"/>
                </a:solidFill>
              </a:rPr>
              <a:t>zvok</a:t>
            </a:r>
            <a:r>
              <a:rPr lang="sl-SI" sz="2800" dirty="0"/>
              <a:t> je mehansko valovanje, ki se širi v dani snovi </a:t>
            </a:r>
          </a:p>
          <a:p>
            <a:r>
              <a:rPr lang="SL-SI" sz="2800" dirty="0"/>
              <a:t>hitrost zvoka v zraku pri sobni temperaturi je 340 m/s</a:t>
            </a:r>
          </a:p>
          <a:p>
            <a:pPr marL="82550" indent="0">
              <a:buNone/>
            </a:pPr>
            <a:endParaRPr lang="sl-SI" sz="2800" dirty="0"/>
          </a:p>
          <a:p>
            <a:pPr marL="82550" indent="0">
              <a:buNone/>
            </a:pPr>
            <a:r>
              <a:rPr lang="sl-SI" sz="2800" dirty="0"/>
              <a:t>L</a:t>
            </a:r>
            <a:r>
              <a:rPr lang="SL-SI" sz="2800" dirty="0"/>
              <a:t>očimo: </a:t>
            </a:r>
          </a:p>
          <a:p>
            <a:pPr lvl="1"/>
            <a:r>
              <a:rPr lang="SL-SI" sz="2400" dirty="0"/>
              <a:t>višino tona </a:t>
            </a:r>
          </a:p>
          <a:p>
            <a:pPr lvl="1"/>
            <a:r>
              <a:rPr lang="SL-SI" sz="2400" dirty="0"/>
              <a:t>barvo tona</a:t>
            </a:r>
          </a:p>
          <a:p>
            <a:pPr lvl="1"/>
            <a:r>
              <a:rPr lang="SL-SI" sz="2400" dirty="0"/>
              <a:t>glasnost tona </a:t>
            </a:r>
          </a:p>
          <a:p>
            <a:pPr lvl="1"/>
            <a:r>
              <a:rPr lang="SL-SI" sz="2400" dirty="0"/>
              <a:t>gostoto tona (kompaktnost)</a:t>
            </a:r>
          </a:p>
          <a:p>
            <a:pPr lvl="1"/>
            <a:r>
              <a:rPr lang="SL-SI" sz="2400" dirty="0"/>
              <a:t>izvor zvoka (če slišimo z </a:t>
            </a:r>
            <a:r>
              <a:rPr lang="SL-SI" sz="2400" dirty="0" err="1"/>
              <a:t>obemi</a:t>
            </a:r>
            <a:r>
              <a:rPr lang="SL-SI" sz="2400" dirty="0"/>
              <a:t> ušesi)</a:t>
            </a:r>
          </a:p>
        </p:txBody>
      </p:sp>
    </p:spTree>
    <p:extLst>
      <p:ext uri="{BB962C8B-B14F-4D97-AF65-F5344CB8AC3E}">
        <p14:creationId xmlns:p14="http://schemas.microsoft.com/office/powerpoint/2010/main" val="337666260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Digitalizacija slike in zvoka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293568"/>
          </a:xfrm>
        </p:spPr>
        <p:txBody>
          <a:bodyPr>
            <a:noAutofit/>
          </a:bodyPr>
          <a:lstStyle/>
          <a:p>
            <a:r>
              <a:rPr lang="sl-SI" sz="2400" dirty="0"/>
              <a:t>gramofonske plošče, VHS in Hi8 kasete, fotografije, diapozitivi … kam z njimi?</a:t>
            </a:r>
          </a:p>
          <a:p>
            <a:pPr lvl="1"/>
            <a:r>
              <a:rPr lang="sl-SI" sz="2000" dirty="0"/>
              <a:t>kakovost glasbe, filmov ali fotografij manjša (plošče prasketajo, magnetni sloji se obrabijo, fotografije neostre, zvok zamolkel) </a:t>
            </a:r>
            <a:r>
              <a:rPr lang="sl-SI" sz="2000" dirty="0">
                <a:sym typeface="Wingdings" panose="05000000000000000000" pitchFamily="2" charset="2"/>
              </a:rPr>
              <a:t> </a:t>
            </a:r>
            <a:r>
              <a:rPr lang="sl-SI" sz="2400" dirty="0">
                <a:solidFill>
                  <a:srgbClr val="FF0000"/>
                </a:solidFill>
                <a:sym typeface="Wingdings" panose="05000000000000000000" pitchFamily="2" charset="2"/>
              </a:rPr>
              <a:t>digitalizacija</a:t>
            </a:r>
          </a:p>
          <a:p>
            <a:r>
              <a:rPr lang="sl-SI" sz="2400" dirty="0">
                <a:solidFill>
                  <a:srgbClr val="00B050"/>
                </a:solidFill>
              </a:rPr>
              <a:t>Prednosti</a:t>
            </a:r>
            <a:r>
              <a:rPr lang="sl-SI" sz="2400" dirty="0"/>
              <a:t>:</a:t>
            </a:r>
          </a:p>
          <a:p>
            <a:pPr lvl="1"/>
            <a:r>
              <a:rPr lang="sl-SI" sz="2000" dirty="0"/>
              <a:t>digitalni podatki omogočajo obdelavo, reprodukcijo in predvajanje</a:t>
            </a:r>
          </a:p>
          <a:p>
            <a:pPr lvl="1"/>
            <a:r>
              <a:rPr lang="sl-SI" sz="2000" dirty="0"/>
              <a:t>podatke lahko več desetletij uporabljamo v isti kakovosti</a:t>
            </a:r>
          </a:p>
          <a:p>
            <a:pPr lvl="1"/>
            <a:r>
              <a:rPr lang="sl-SI" sz="2000" dirty="0"/>
              <a:t>pri kopiranju ne prihaja do izgube kakovosti</a:t>
            </a:r>
          </a:p>
          <a:p>
            <a:r>
              <a:rPr lang="sl-SI" sz="2400" dirty="0">
                <a:solidFill>
                  <a:schemeClr val="accent4"/>
                </a:solidFill>
              </a:rPr>
              <a:t>Pomanjkljivosti</a:t>
            </a:r>
            <a:r>
              <a:rPr lang="sl-SI" sz="2400" dirty="0"/>
              <a:t>:</a:t>
            </a:r>
          </a:p>
          <a:p>
            <a:pPr lvl="1"/>
            <a:r>
              <a:rPr lang="sl-SI" sz="2000" dirty="0"/>
              <a:t>enkratna, zelo majhna izguba kakovosti pri digitalizaciji oz. arhiviranju</a:t>
            </a:r>
          </a:p>
          <a:p>
            <a:pPr lvl="1"/>
            <a:r>
              <a:rPr lang="sl-SI" sz="20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9702963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Zapis zvoka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2413248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FF0000"/>
                </a:solidFill>
              </a:rPr>
              <a:t>frekvenca</a:t>
            </a:r>
            <a:r>
              <a:rPr lang="sl-SI" sz="2800" dirty="0"/>
              <a:t> (višina) </a:t>
            </a:r>
          </a:p>
          <a:p>
            <a:r>
              <a:rPr lang="sl-SI" sz="2800" dirty="0">
                <a:solidFill>
                  <a:srgbClr val="FF0000"/>
                </a:solidFill>
              </a:rPr>
              <a:t>amplituda</a:t>
            </a:r>
            <a:r>
              <a:rPr lang="sl-SI" sz="2800" dirty="0"/>
              <a:t> (glasnost)</a:t>
            </a:r>
          </a:p>
        </p:txBody>
      </p:sp>
    </p:spTree>
    <p:extLst>
      <p:ext uri="{BB962C8B-B14F-4D97-AF65-F5344CB8AC3E}">
        <p14:creationId xmlns:p14="http://schemas.microsoft.com/office/powerpoint/2010/main" val="185240609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Frekvenca = višina zvoka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077544"/>
          </a:xfrm>
        </p:spPr>
        <p:txBody>
          <a:bodyPr>
            <a:noAutofit/>
          </a:bodyPr>
          <a:lstStyle/>
          <a:p>
            <a:r>
              <a:rPr lang="SL-SI" sz="2400" dirty="0">
                <a:solidFill>
                  <a:srgbClr val="FF0000"/>
                </a:solidFill>
              </a:rPr>
              <a:t>frekvenca</a:t>
            </a:r>
            <a:r>
              <a:rPr lang="SL-SI" dirty="0"/>
              <a:t> </a:t>
            </a:r>
            <a:r>
              <a:rPr lang="SL-SI" sz="2400" dirty="0"/>
              <a:t>= </a:t>
            </a:r>
            <a:r>
              <a:rPr lang="sl-SI" sz="2400" dirty="0"/>
              <a:t>število nihajev v časovni enoti </a:t>
            </a:r>
          </a:p>
          <a:p>
            <a:pPr lvl="1"/>
            <a:r>
              <a:rPr lang="SL-SI" sz="2000" dirty="0"/>
              <a:t>enota za merjenje frekvence je </a:t>
            </a:r>
            <a:r>
              <a:rPr lang="SL-SI" sz="2000" dirty="0">
                <a:solidFill>
                  <a:srgbClr val="FF0000"/>
                </a:solidFill>
              </a:rPr>
              <a:t>Hz</a:t>
            </a:r>
          </a:p>
          <a:p>
            <a:pPr lvl="2"/>
            <a:r>
              <a:rPr lang="sl-SI" sz="1600" dirty="0"/>
              <a:t>po Heinrichu Hertzu, ki je opredelil elektromagnetno valovanje kot število nihajev v določenem času</a:t>
            </a:r>
            <a:endParaRPr lang="SL-SI" sz="1600" dirty="0"/>
          </a:p>
          <a:p>
            <a:r>
              <a:rPr lang="sl-SI" sz="2400" dirty="0">
                <a:solidFill>
                  <a:srgbClr val="FF0000"/>
                </a:solidFill>
              </a:rPr>
              <a:t>frekvenčno območje: </a:t>
            </a:r>
            <a:r>
              <a:rPr lang="sl-SI" sz="2400" dirty="0"/>
              <a:t>20 Hz </a:t>
            </a:r>
            <a:r>
              <a:rPr lang="sl-SI" sz="2400" dirty="0">
                <a:sym typeface="Wingdings" panose="05000000000000000000" pitchFamily="2" charset="2"/>
              </a:rPr>
              <a:t></a:t>
            </a:r>
            <a:r>
              <a:rPr lang="sl-SI" sz="2400" dirty="0"/>
              <a:t> 20.000 Hz</a:t>
            </a:r>
            <a:endParaRPr lang="sl-SI" sz="2400" dirty="0">
              <a:solidFill>
                <a:srgbClr val="FF0000"/>
              </a:solidFill>
            </a:endParaRPr>
          </a:p>
          <a:p>
            <a:pPr lvl="1"/>
            <a:r>
              <a:rPr lang="sl-SI" sz="2000" dirty="0"/>
              <a:t>slišno območje človeškega ušesa</a:t>
            </a:r>
          </a:p>
          <a:p>
            <a:pPr lvl="1"/>
            <a:r>
              <a:rPr lang="sl-SI" sz="2000" dirty="0">
                <a:solidFill>
                  <a:srgbClr val="00B0F0"/>
                </a:solidFill>
              </a:rPr>
              <a:t>infrazvok</a:t>
            </a:r>
            <a:r>
              <a:rPr lang="sl-SI" sz="2000" dirty="0"/>
              <a:t> z nižjimi frekvencami od 20 Hz</a:t>
            </a:r>
          </a:p>
          <a:p>
            <a:pPr lvl="1"/>
            <a:r>
              <a:rPr lang="sl-SI" sz="2000" dirty="0">
                <a:solidFill>
                  <a:schemeClr val="accent5"/>
                </a:solidFill>
              </a:rPr>
              <a:t>ultrazvok</a:t>
            </a:r>
            <a:r>
              <a:rPr lang="sl-SI" sz="2000" dirty="0">
                <a:solidFill>
                  <a:srgbClr val="FF0000"/>
                </a:solidFill>
              </a:rPr>
              <a:t> </a:t>
            </a:r>
            <a:r>
              <a:rPr lang="sl-SI" sz="2000" dirty="0"/>
              <a:t>z višjimi od 20 kHz </a:t>
            </a:r>
          </a:p>
          <a:p>
            <a:pPr lvl="1"/>
            <a:r>
              <a:rPr lang="sl-SI" sz="2000" dirty="0"/>
              <a:t>občutljivost ušesa ni enaka na celem frekvenčnem območju </a:t>
            </a:r>
            <a:r>
              <a:rPr lang="sl-SI" sz="2000" dirty="0">
                <a:sym typeface="Wingdings" panose="05000000000000000000" pitchFamily="2" charset="2"/>
              </a:rPr>
              <a:t> s starostjo se spreminja</a:t>
            </a:r>
          </a:p>
          <a:p>
            <a:pPr lvl="1"/>
            <a:r>
              <a:rPr lang="sl-SI" sz="2000" dirty="0"/>
              <a:t>človeški govor zavzema območje 200 - 8000 Hz</a:t>
            </a:r>
          </a:p>
          <a:p>
            <a:pPr lvl="1"/>
            <a:r>
              <a:rPr lang="sl-SI" sz="2000" dirty="0" err="1">
                <a:hlinkClick r:id="rId2"/>
              </a:rPr>
              <a:t>sound</a:t>
            </a:r>
            <a:r>
              <a:rPr lang="sl-SI" sz="2000" dirty="0">
                <a:hlinkClick r:id="rId2"/>
              </a:rPr>
              <a:t> </a:t>
            </a:r>
            <a:r>
              <a:rPr lang="sl-SI" sz="2000" dirty="0" err="1">
                <a:hlinkClick r:id="rId2"/>
              </a:rPr>
              <a:t>effects</a:t>
            </a:r>
            <a:r>
              <a:rPr lang="sl-SI" sz="2000" dirty="0">
                <a:hlinkClick r:id="rId2"/>
              </a:rPr>
              <a:t> on </a:t>
            </a:r>
            <a:r>
              <a:rPr lang="sl-SI" sz="2000" dirty="0" err="1">
                <a:hlinkClick r:id="rId2"/>
              </a:rPr>
              <a:t>sand</a:t>
            </a:r>
            <a:endParaRPr lang="sl-SI" sz="2000" dirty="0"/>
          </a:p>
          <a:p>
            <a:pPr lvl="1"/>
            <a:r>
              <a:rPr lang="sl-SI" sz="2000" dirty="0" err="1">
                <a:hlinkClick r:id="rId3"/>
              </a:rPr>
              <a:t>ultrasound</a:t>
            </a:r>
            <a:r>
              <a:rPr lang="sl-SI" sz="2000" dirty="0">
                <a:hlinkClick r:id="rId3"/>
              </a:rPr>
              <a:t> </a:t>
            </a:r>
            <a:r>
              <a:rPr lang="sl-SI" sz="2000" dirty="0" err="1">
                <a:hlinkClick r:id="rId3"/>
              </a:rPr>
              <a:t>infrasound</a:t>
            </a:r>
            <a:endParaRPr lang="sl-SI" sz="2000" dirty="0"/>
          </a:p>
        </p:txBody>
      </p:sp>
    </p:spTree>
    <p:extLst>
      <p:ext uri="{BB962C8B-B14F-4D97-AF65-F5344CB8AC3E}">
        <p14:creationId xmlns:p14="http://schemas.microsoft.com/office/powerpoint/2010/main" val="232939944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Ultrazvok</a:t>
            </a:r>
          </a:p>
        </p:txBody>
      </p:sp>
      <p:sp>
        <p:nvSpPr>
          <p:cNvPr id="5" name="Označba mesta vsebine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0242" name="Picture 2" descr="https://upload.wikimedia.org/wikipedia/commons/2/2f/CRL_Crown_rump_lengh_12_weeks_ecografia_Dr._Wolfgang_Moroder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461219"/>
            <a:ext cx="6017220" cy="4531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91207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A1 = 440,00 Hz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komorni ton, po katerem je naravnana tabela </a:t>
            </a:r>
            <a:r>
              <a:rPr lang="sl-SI" dirty="0" err="1"/>
              <a:t>uglasitvenih</a:t>
            </a:r>
            <a:r>
              <a:rPr lang="sl-SI" dirty="0"/>
              <a:t> frekvenc </a:t>
            </a:r>
          </a:p>
          <a:p>
            <a:pPr lvl="1"/>
            <a:r>
              <a:rPr lang="sl-SI" dirty="0"/>
              <a:t>glasbena konferenca na Dunaju 1885</a:t>
            </a:r>
          </a:p>
          <a:p>
            <a:pPr lvl="1"/>
            <a:endParaRPr lang="sl-SI" dirty="0"/>
          </a:p>
          <a:p>
            <a:pPr lvl="1"/>
            <a:endParaRPr lang="sl-SI" dirty="0"/>
          </a:p>
          <a:p>
            <a:pPr lvl="1"/>
            <a:r>
              <a:rPr lang="en-US" dirty="0"/>
              <a:t>The Secrets Of Vibration &amp; Frequency! </a:t>
            </a:r>
            <a:r>
              <a:rPr lang="en-US" dirty="0">
                <a:hlinkClick r:id="rId2"/>
              </a:rPr>
              <a:t>The Power Of Sound!</a:t>
            </a:r>
            <a:endParaRPr lang="en-US" dirty="0"/>
          </a:p>
          <a:p>
            <a:pPr lvl="1"/>
            <a:r>
              <a:rPr lang="sl-SI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2234464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Barva zvoka (TIMBRE)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Lahko prepoznamo glas znanega človeka, če kriči ali šepeta?</a:t>
            </a:r>
          </a:p>
          <a:p>
            <a:r>
              <a:rPr lang="sl-SI" sz="2800" dirty="0"/>
              <a:t>vsak človek ima svoje značilnosti glasu</a:t>
            </a:r>
          </a:p>
          <a:p>
            <a:r>
              <a:rPr lang="sl-SI" sz="2800" dirty="0"/>
              <a:t>enako z glasbili</a:t>
            </a:r>
          </a:p>
          <a:p>
            <a:pPr lvl="1"/>
            <a:r>
              <a:rPr lang="sl-SI" sz="2400" dirty="0"/>
              <a:t>različne lastnosti (strukture materialov) in okoliščine izpostavljajo določene tone </a:t>
            </a:r>
            <a:r>
              <a:rPr lang="sl-SI" sz="2400" i="1" dirty="0"/>
              <a:t>harmonskega spektra </a:t>
            </a:r>
            <a:r>
              <a:rPr lang="sl-SI" sz="2400" dirty="0"/>
              <a:t>z različnimi poudarki, čeprav gre za isto tonsko višino</a:t>
            </a:r>
          </a:p>
          <a:p>
            <a:pPr lvl="1"/>
            <a:r>
              <a:rPr lang="sl-SI" sz="2400" dirty="0"/>
              <a:t>Različne</a:t>
            </a:r>
          </a:p>
          <a:p>
            <a:r>
              <a:rPr lang="sl-SI" sz="2800" dirty="0">
                <a:hlinkClick r:id="rId2"/>
              </a:rPr>
              <a:t>Poglejmo</a:t>
            </a:r>
            <a:r>
              <a:rPr lang="sl-SI" sz="2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247459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7207" y="2132856"/>
            <a:ext cx="6615135" cy="3816424"/>
          </a:xfrm>
          <a:prstGeom prst="rect">
            <a:avLst/>
          </a:prstGeom>
        </p:spPr>
      </p:pic>
      <p:sp>
        <p:nvSpPr>
          <p:cNvPr id="7" name="Naslov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8574624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Amplituda = glasnost zvoka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določena z zvočnim pritiskom</a:t>
            </a:r>
          </a:p>
          <a:p>
            <a:pPr lvl="1"/>
            <a:r>
              <a:rPr lang="SL-SI" sz="2400" dirty="0"/>
              <a:t>&gt; pritisk, &gt; amplituda, glasnejši zvok</a:t>
            </a:r>
          </a:p>
          <a:p>
            <a:r>
              <a:rPr lang="SL-SI" sz="2800" dirty="0"/>
              <a:t>enota za glasnost je </a:t>
            </a:r>
            <a:r>
              <a:rPr lang="SL-SI" sz="2800" dirty="0">
                <a:solidFill>
                  <a:srgbClr val="FF0000"/>
                </a:solidFill>
              </a:rPr>
              <a:t>decibel</a:t>
            </a:r>
            <a:r>
              <a:rPr lang="SL-SI" sz="2800" dirty="0"/>
              <a:t> (</a:t>
            </a:r>
            <a:r>
              <a:rPr lang="SL-SI" sz="2800" dirty="0" err="1"/>
              <a:t>dB</a:t>
            </a:r>
            <a:r>
              <a:rPr lang="SL-SI" sz="2800" dirty="0"/>
              <a:t>)</a:t>
            </a:r>
          </a:p>
          <a:p>
            <a:r>
              <a:rPr lang="sl-SI" sz="2000" dirty="0"/>
              <a:t>osnovna tabela glasnosti zvoka </a:t>
            </a:r>
          </a:p>
          <a:p>
            <a:pPr lvl="1"/>
            <a:r>
              <a:rPr lang="sl-SI" sz="1800" dirty="0"/>
              <a:t>0 </a:t>
            </a:r>
            <a:r>
              <a:rPr lang="sl-SI" sz="1800" dirty="0" err="1"/>
              <a:t>dB</a:t>
            </a:r>
            <a:r>
              <a:rPr lang="sl-SI" sz="1800" dirty="0"/>
              <a:t> najtišji zvok, ki ga uho zazna</a:t>
            </a:r>
          </a:p>
          <a:p>
            <a:pPr lvl="1"/>
            <a:r>
              <a:rPr lang="sl-SI" sz="1800" dirty="0">
                <a:solidFill>
                  <a:srgbClr val="00B0F0"/>
                </a:solidFill>
              </a:rPr>
              <a:t>&gt; 130 </a:t>
            </a:r>
            <a:r>
              <a:rPr lang="sl-SI" sz="1800" dirty="0" err="1">
                <a:solidFill>
                  <a:srgbClr val="00B0F0"/>
                </a:solidFill>
              </a:rPr>
              <a:t>dB</a:t>
            </a:r>
            <a:r>
              <a:rPr lang="sl-SI" sz="1800" dirty="0">
                <a:solidFill>
                  <a:srgbClr val="00B0F0"/>
                </a:solidFill>
              </a:rPr>
              <a:t> povzroči resne bolečine in trajne poškodbe sluha</a:t>
            </a:r>
          </a:p>
        </p:txBody>
      </p:sp>
      <p:sp>
        <p:nvSpPr>
          <p:cNvPr id="4" name="PoljeZBesedilom 3"/>
          <p:cNvSpPr txBox="1"/>
          <p:nvPr/>
        </p:nvSpPr>
        <p:spPr>
          <a:xfrm>
            <a:off x="3200400" y="3200400"/>
            <a:ext cx="2743200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sl-SI"/>
          </a:p>
        </p:txBody>
      </p:sp>
      <p:sp>
        <p:nvSpPr>
          <p:cNvPr id="5" name="PoljeZBesedilom 4"/>
          <p:cNvSpPr txBox="1"/>
          <p:nvPr/>
        </p:nvSpPr>
        <p:spPr>
          <a:xfrm>
            <a:off x="4914900" y="790575"/>
            <a:ext cx="2743200" cy="338554"/>
          </a:xfrm>
          <a:prstGeom prst="rect">
            <a:avLst/>
          </a:prstGeom>
        </p:spPr>
        <p:txBody>
          <a:bodyPr rtlCol="0">
            <a:spAutoFit/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2896678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značba mesta slike 10"/>
          <p:cNvSpPr>
            <a:spLocks noGrp="1"/>
          </p:cNvSpPr>
          <p:nvPr>
            <p:ph type="pic" idx="1"/>
          </p:nvPr>
        </p:nvSpPr>
        <p:spPr/>
      </p:sp>
      <p:sp>
        <p:nvSpPr>
          <p:cNvPr id="20484" name="Ograda vsebine 7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7334200" cy="762000"/>
          </a:xfrm>
        </p:spPr>
        <p:txBody>
          <a:bodyPr/>
          <a:lstStyle/>
          <a:p>
            <a:pPr>
              <a:lnSpc>
                <a:spcPts val="4500"/>
              </a:lnSpc>
              <a:spcBef>
                <a:spcPct val="0"/>
              </a:spcBef>
            </a:pPr>
            <a:r>
              <a:rPr lang="sl-SI" altLang="sl-SI" sz="3600" b="1" cap="all" dirty="0">
                <a:solidFill>
                  <a:srgbClr val="CC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Zapis BESEDIL, ZVOKA in </a:t>
            </a:r>
            <a:r>
              <a:rPr lang="sl-SI" altLang="sl-SI" sz="3600" b="1" cap="all" dirty="0" err="1">
                <a:solidFill>
                  <a:srgbClr val="CC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videA</a:t>
            </a:r>
            <a:r>
              <a:rPr lang="sl-SI" altLang="sl-SI" sz="3600" b="1" cap="all" dirty="0">
                <a:solidFill>
                  <a:srgbClr val="CC0000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rPr>
              <a:t>  v Računalniku</a:t>
            </a:r>
          </a:p>
        </p:txBody>
      </p:sp>
    </p:spTree>
    <p:extLst>
      <p:ext uri="{BB962C8B-B14F-4D97-AF65-F5344CB8AC3E}">
        <p14:creationId xmlns:p14="http://schemas.microsoft.com/office/powerpoint/2010/main" val="23566903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VAC Performance Noise Scal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836712"/>
            <a:ext cx="7770772" cy="5472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3647199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ŠTIRI OBLIKE ZVOKA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2557264"/>
          </a:xfrm>
        </p:spPr>
        <p:txBody>
          <a:bodyPr/>
          <a:lstStyle/>
          <a:p>
            <a:r>
              <a:rPr lang="sl-SI" dirty="0"/>
              <a:t>Naravni zvoki</a:t>
            </a:r>
          </a:p>
          <a:p>
            <a:r>
              <a:rPr lang="sl-SI" dirty="0"/>
              <a:t>Signalni zvoki</a:t>
            </a:r>
          </a:p>
          <a:p>
            <a:r>
              <a:rPr lang="sl-SI" dirty="0"/>
              <a:t>Govor</a:t>
            </a:r>
          </a:p>
          <a:p>
            <a:r>
              <a:rPr lang="sl-SI" dirty="0"/>
              <a:t>Glasba </a:t>
            </a:r>
          </a:p>
        </p:txBody>
      </p:sp>
      <p:pic>
        <p:nvPicPr>
          <p:cNvPr id="8194" name="Picture 2" descr="liv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284984"/>
            <a:ext cx="476250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42289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OBLIKE ZVOKA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rgbClr val="008000"/>
                </a:solidFill>
              </a:rPr>
              <a:t>Naravni zvoki</a:t>
            </a:r>
            <a:r>
              <a:rPr lang="sl-SI" dirty="0"/>
              <a:t>	 </a:t>
            </a:r>
          </a:p>
          <a:p>
            <a:pPr lvl="1"/>
            <a:r>
              <a:rPr lang="sl-SI" dirty="0"/>
              <a:t>realistični zvoki (lajež psa)</a:t>
            </a:r>
          </a:p>
          <a:p>
            <a:pPr lvl="1"/>
            <a:r>
              <a:rPr lang="sl-SI" dirty="0"/>
              <a:t>povečajo dramatičnost dogodka ali umirjajo</a:t>
            </a:r>
          </a:p>
          <a:p>
            <a:pPr lvl="1"/>
            <a:r>
              <a:rPr lang="sl-SI" sz="2000" dirty="0"/>
              <a:t>razbitje stekla, šumenje listja, tuljenje vetra, valovanje morja</a:t>
            </a:r>
          </a:p>
          <a:p>
            <a:r>
              <a:rPr lang="sl-SI" dirty="0">
                <a:solidFill>
                  <a:srgbClr val="CC0000"/>
                </a:solidFill>
              </a:rPr>
              <a:t>Signalni zvoki</a:t>
            </a:r>
            <a:r>
              <a:rPr lang="sl-SI" dirty="0"/>
              <a:t>	 </a:t>
            </a:r>
          </a:p>
          <a:p>
            <a:pPr lvl="1"/>
            <a:r>
              <a:rPr lang="sl-SI" dirty="0"/>
              <a:t>kratki, hitri in glasni zvoki za opozarjanje </a:t>
            </a:r>
          </a:p>
          <a:p>
            <a:pPr lvl="2"/>
            <a:r>
              <a:rPr lang="sl-SI" dirty="0"/>
              <a:t>alarmni zvoki, opozorilni signali, sirene</a:t>
            </a:r>
          </a:p>
          <a:p>
            <a:pPr lvl="1"/>
            <a:r>
              <a:rPr lang="sl-SI" dirty="0"/>
              <a:t>nudijo človeku dodatni dražljaj</a:t>
            </a:r>
          </a:p>
        </p:txBody>
      </p:sp>
      <p:pic>
        <p:nvPicPr>
          <p:cNvPr id="4104" name="Picture 8" descr="AC 110V 220V DC 12V 24V Industrial Signal Sound Alarm Light Rotary Strobe  Flash Siren Emergency Warning Lamp Yellow LTE 1101J|signal lamps 220v|signal  lamps 24vsignal lamp - AliExpress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15" r="15048"/>
          <a:stretch/>
        </p:blipFill>
        <p:spPr bwMode="auto">
          <a:xfrm>
            <a:off x="0" y="4149080"/>
            <a:ext cx="1512169" cy="199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6" name="Picture 10" descr="How does the Sound of the Rain Affect a Dog's Mood?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 flipH="1">
            <a:off x="6588224" y="842"/>
            <a:ext cx="2547058" cy="22045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7462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OBLIKE ZVOKA - </a:t>
            </a:r>
            <a:r>
              <a:rPr lang="SL-SI" dirty="0">
                <a:solidFill>
                  <a:schemeClr val="accent5"/>
                </a:solidFill>
              </a:rPr>
              <a:t>Govor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49552"/>
          </a:xfrm>
        </p:spPr>
        <p:txBody>
          <a:bodyPr>
            <a:normAutofit/>
          </a:bodyPr>
          <a:lstStyle/>
          <a:p>
            <a:r>
              <a:rPr lang="SL-SI" sz="2800" dirty="0"/>
              <a:t>dramatičnost govora</a:t>
            </a:r>
          </a:p>
          <a:p>
            <a:r>
              <a:rPr lang="SL-SI" sz="2800" dirty="0"/>
              <a:t>izbira govornika </a:t>
            </a:r>
            <a:r>
              <a:rPr lang="SL-SI" sz="2000" dirty="0"/>
              <a:t>(ženski, moški)</a:t>
            </a:r>
          </a:p>
          <a:p>
            <a:r>
              <a:rPr lang="SL-SI" sz="2800" dirty="0"/>
              <a:t>tempo govorjenja</a:t>
            </a:r>
          </a:p>
          <a:p>
            <a:pPr lvl="1"/>
            <a:r>
              <a:rPr lang="SL-SI" sz="2400" dirty="0"/>
              <a:t>hitrejši tempo (tekma) poveča intenzivnost dogodka</a:t>
            </a:r>
          </a:p>
          <a:p>
            <a:pPr lvl="1"/>
            <a:r>
              <a:rPr lang="SL-SI" sz="2400" dirty="0"/>
              <a:t>počasnejši tempo (pripovedovalec v muzeju) izraža prijetno, umirjeno okolje </a:t>
            </a:r>
          </a:p>
        </p:txBody>
      </p:sp>
      <p:pic>
        <p:nvPicPr>
          <p:cNvPr id="6146" name="Picture 2" descr="5 Expert Tips for Giving the Speech of Your Li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4395266"/>
            <a:ext cx="335446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716107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OBLIKE ZVOKA - </a:t>
            </a:r>
            <a:r>
              <a:rPr lang="SL-SI" dirty="0">
                <a:solidFill>
                  <a:schemeClr val="accent5"/>
                </a:solidFill>
              </a:rPr>
              <a:t>Glasba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49552"/>
          </a:xfrm>
        </p:spPr>
        <p:txBody>
          <a:bodyPr>
            <a:normAutofit/>
          </a:bodyPr>
          <a:lstStyle/>
          <a:p>
            <a:r>
              <a:rPr lang="sl-SI" sz="2800" dirty="0"/>
              <a:t>s svojo frekvenco in amplitudo spodbuja čustvene reakcije, kot so žalost, strah in radost.</a:t>
            </a:r>
          </a:p>
          <a:p>
            <a:pPr lvl="1"/>
            <a:r>
              <a:rPr lang="sl-SI" sz="2400" dirty="0"/>
              <a:t>glasba se običajno doda v animacijah in video posnetku</a:t>
            </a:r>
          </a:p>
          <a:p>
            <a:pPr lvl="1"/>
            <a:endParaRPr lang="sl-SI" sz="2400" dirty="0"/>
          </a:p>
        </p:txBody>
      </p:sp>
      <p:pic>
        <p:nvPicPr>
          <p:cNvPr id="5122" name="Picture 2" descr="livre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483768" y="4005064"/>
            <a:ext cx="523567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447758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TRI VRSTE ZVOKA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Ton</a:t>
            </a:r>
          </a:p>
          <a:p>
            <a:r>
              <a:rPr lang="sl-SI" dirty="0"/>
              <a:t>Šum</a:t>
            </a:r>
          </a:p>
          <a:p>
            <a:r>
              <a:rPr lang="sl-SI" dirty="0"/>
              <a:t>Zven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9218" name="Picture 2" descr="Vagus nerve and sound: Can you &quot;tone up&quot; the whole body?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3429000"/>
            <a:ext cx="6858000" cy="3238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2970179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VRSTE ZVOKA - </a:t>
            </a:r>
            <a:r>
              <a:rPr lang="sl-SI" dirty="0">
                <a:solidFill>
                  <a:srgbClr val="FF0000"/>
                </a:solidFill>
              </a:rPr>
              <a:t>Ton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je zvok, ki ima samo eno frekvenco</a:t>
            </a:r>
          </a:p>
          <a:p>
            <a:pPr lvl="1"/>
            <a:r>
              <a:rPr lang="sl-SI" dirty="0"/>
              <a:t>sinusno nihanje z določeno amplitudo in frekvenco</a:t>
            </a:r>
          </a:p>
          <a:p>
            <a:pPr lvl="1"/>
            <a:r>
              <a:rPr lang="sl-SI" dirty="0"/>
              <a:t>v naravi čistih tonov zelo malo</a:t>
            </a:r>
          </a:p>
          <a:p>
            <a:pPr lvl="2"/>
            <a:r>
              <a:rPr lang="sl-SI" dirty="0"/>
              <a:t>glasbene vilice 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endParaRPr lang="sl-SI" dirty="0"/>
          </a:p>
        </p:txBody>
      </p:sp>
      <p:pic>
        <p:nvPicPr>
          <p:cNvPr id="4" name="Picture 186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4869160"/>
            <a:ext cx="6696744" cy="864096"/>
          </a:xfrm>
          <a:prstGeom prst="rect">
            <a:avLst/>
          </a:prstGeom>
        </p:spPr>
      </p:pic>
      <p:pic>
        <p:nvPicPr>
          <p:cNvPr id="7170" name="Picture 2" descr="K&amp;M Glasbene Vilice 168 | M4 Music Store"/>
          <p:cNvPicPr>
            <a:picLocks noChangeAspect="1" noChangeArrowheads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5496" y="3284985"/>
            <a:ext cx="1800200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738582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VRSTE ZVOKA - </a:t>
            </a:r>
            <a:r>
              <a:rPr lang="sl-SI" dirty="0">
                <a:solidFill>
                  <a:srgbClr val="FF0000"/>
                </a:solidFill>
              </a:rPr>
              <a:t>Šum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je zvok, ki mu ni mogoče določiti frekvence</a:t>
            </a:r>
          </a:p>
          <a:p>
            <a:pPr lvl="2"/>
            <a:r>
              <a:rPr lang="sl-SI" dirty="0"/>
              <a:t>veliko število delnih tonov, zato mu ne moremo natančno določiti oblike</a:t>
            </a:r>
          </a:p>
          <a:p>
            <a:pPr lvl="2"/>
            <a:r>
              <a:rPr lang="sl-SI" dirty="0"/>
              <a:t>v šumu so v večji ali manjši meri navzoče vse sinusne sestavine v frekvenčnem intervalu njegov spekter je zvezen</a:t>
            </a:r>
          </a:p>
          <a:p>
            <a:pPr lvl="1"/>
            <a:r>
              <a:rPr lang="sl-SI" dirty="0"/>
              <a:t>pri pretvorbi zvočnih signalov in njihovem shranjevanju predstavlja neželen pojav</a:t>
            </a:r>
          </a:p>
          <a:p>
            <a:endParaRPr lang="sl-SI" dirty="0"/>
          </a:p>
        </p:txBody>
      </p:sp>
      <p:pic>
        <p:nvPicPr>
          <p:cNvPr id="5" name="Picture 188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55776" y="5445224"/>
            <a:ext cx="4824536" cy="1224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06623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VRSTE ZVOKA - </a:t>
            </a:r>
            <a:r>
              <a:rPr lang="sl-SI" dirty="0">
                <a:solidFill>
                  <a:srgbClr val="FF0000"/>
                </a:solidFill>
              </a:rPr>
              <a:t>Zven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je zvok, ki ga sestavlja več sinusnih sestavin z različnimi frekvencami:</a:t>
            </a:r>
          </a:p>
          <a:p>
            <a:pPr lvl="1"/>
            <a:r>
              <a:rPr lang="sl-SI" sz="2400" dirty="0">
                <a:solidFill>
                  <a:schemeClr val="accent5"/>
                </a:solidFill>
              </a:rPr>
              <a:t>osnovni ton </a:t>
            </a:r>
            <a:r>
              <a:rPr lang="sl-SI" sz="2400" dirty="0"/>
              <a:t>in </a:t>
            </a:r>
          </a:p>
          <a:p>
            <a:pPr lvl="1"/>
            <a:r>
              <a:rPr lang="sl-SI" sz="2400" dirty="0">
                <a:solidFill>
                  <a:srgbClr val="00B0F0"/>
                </a:solidFill>
              </a:rPr>
              <a:t>višji harmonični toni</a:t>
            </a:r>
            <a:r>
              <a:rPr lang="sl-SI" sz="2400" dirty="0"/>
              <a:t>, katerih frekvence so celoštevilčni večkratniki frekvence osnovnega tona</a:t>
            </a:r>
          </a:p>
          <a:p>
            <a:r>
              <a:rPr lang="sl-SI" sz="2800" dirty="0"/>
              <a:t>samoglasnik, ki ga izgovori človek = zven</a:t>
            </a:r>
          </a:p>
          <a:p>
            <a:pPr marL="82550" indent="0">
              <a:buNone/>
            </a:pPr>
            <a:endParaRPr lang="sl-SI" sz="2800" dirty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24449093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educa.fmf.uni-lj.si/izodel/sola/2001/di/Bezjak/pre/Image25.gif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1" t="2325" r="5086" b="2486"/>
          <a:stretch/>
        </p:blipFill>
        <p:spPr bwMode="auto">
          <a:xfrm>
            <a:off x="1449009" y="1916832"/>
            <a:ext cx="7309973" cy="4443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259632" y="332656"/>
            <a:ext cx="7499350" cy="1800200"/>
          </a:xfrm>
        </p:spPr>
        <p:txBody>
          <a:bodyPr>
            <a:normAutofit/>
          </a:bodyPr>
          <a:lstStyle/>
          <a:p>
            <a:pPr marL="403225" lvl="1" indent="0">
              <a:buNone/>
            </a:pPr>
            <a:r>
              <a:rPr lang="sl-SI" dirty="0"/>
              <a:t>Zven ima delne tone, ki se razlikujejo po velikosti, frekvenci </a:t>
            </a:r>
            <a:r>
              <a:rPr lang="sl-SI" sz="2000" dirty="0"/>
              <a:t>(mnogokratniki frekvence, </a:t>
            </a:r>
            <a:r>
              <a:rPr lang="sl-SI" sz="2000" dirty="0" err="1"/>
              <a:t>alikvoti</a:t>
            </a:r>
            <a:r>
              <a:rPr lang="sl-SI" sz="2000" dirty="0"/>
              <a:t>) </a:t>
            </a:r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sl-SI" dirty="0"/>
              <a:t>barva </a:t>
            </a:r>
          </a:p>
        </p:txBody>
      </p:sp>
    </p:spTree>
    <p:extLst>
      <p:ext uri="{BB962C8B-B14F-4D97-AF65-F5344CB8AC3E}">
        <p14:creationId xmlns:p14="http://schemas.microsoft.com/office/powerpoint/2010/main" val="34895812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6509" y="-103776"/>
            <a:ext cx="3825142" cy="698351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563888" y="3212976"/>
            <a:ext cx="5580112" cy="3096343"/>
          </a:xfrm>
        </p:spPr>
        <p:txBody>
          <a:bodyPr>
            <a:normAutofit/>
          </a:bodyPr>
          <a:lstStyle/>
          <a:p>
            <a:r>
              <a:rPr lang="sl-SI" sz="6600" dirty="0">
                <a:solidFill>
                  <a:srgbClr val="FF0000"/>
                </a:solidFill>
              </a:rPr>
              <a:t>Kodiranje </a:t>
            </a:r>
            <a:br>
              <a:rPr lang="sl-SI" sz="6600" dirty="0">
                <a:solidFill>
                  <a:srgbClr val="FF0000"/>
                </a:solidFill>
              </a:rPr>
            </a:br>
            <a:br>
              <a:rPr lang="sl-SI" sz="6600" dirty="0">
                <a:solidFill>
                  <a:srgbClr val="FF0000"/>
                </a:solidFill>
              </a:rPr>
            </a:br>
            <a:r>
              <a:rPr lang="sl-SI" sz="6600" dirty="0">
                <a:solidFill>
                  <a:srgbClr val="FF0000"/>
                </a:solidFill>
              </a:rPr>
              <a:t>besedil</a:t>
            </a:r>
          </a:p>
        </p:txBody>
      </p:sp>
    </p:spTree>
    <p:extLst>
      <p:ext uri="{BB962C8B-B14F-4D97-AF65-F5344CB8AC3E}">
        <p14:creationId xmlns:p14="http://schemas.microsoft.com/office/powerpoint/2010/main" val="42255543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7" y="1303138"/>
            <a:ext cx="8100393" cy="492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2996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Akustika: </a:t>
            </a:r>
            <a:r>
              <a:rPr lang="sl-SI" dirty="0"/>
              <a:t>odboj od trdih površin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9218" name="Picture 2" descr="https://upload.wikimedia.org/wikipedia/commons/2/25/Amman_Roman_theatre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1447800"/>
            <a:ext cx="6449268" cy="4832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6663749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Akustika: </a:t>
            </a:r>
            <a:r>
              <a:rPr lang="sl-SI" dirty="0"/>
              <a:t>odboj od trdih površin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1266" name="Picture 2" descr="https://upload.wikimedia.org/wikipedia/commons/5/57/Symphony_hall_boston.jp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754" y="1438162"/>
            <a:ext cx="6413650" cy="481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041060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Zajem zvoka pri človeku</a:t>
            </a:r>
          </a:p>
        </p:txBody>
      </p:sp>
      <p:pic>
        <p:nvPicPr>
          <p:cNvPr id="13314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556792"/>
            <a:ext cx="6336704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004747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1"/>
          <p:cNvSpPr txBox="1">
            <a:spLocks/>
          </p:cNvSpPr>
          <p:nvPr/>
        </p:nvSpPr>
        <p:spPr>
          <a:xfrm>
            <a:off x="1435100" y="274638"/>
            <a:ext cx="7499350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3600" kern="1200">
                <a:solidFill>
                  <a:srgbClr val="26313A"/>
                </a:solidFill>
                <a:effectLst>
                  <a:outerShdw blurRad="50000" dist="30000" dir="5400000" algn="tl" rotWithShape="0">
                    <a:srgbClr val="000000">
                      <a:alpha val="3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26313A"/>
                </a:solidFill>
                <a:latin typeface="Gill Sans MT" panose="020B0502020104020203" pitchFamily="34" charset="-18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26313A"/>
                </a:solidFill>
                <a:latin typeface="Gill Sans MT" panose="020B0502020104020203" pitchFamily="34" charset="-18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26313A"/>
                </a:solidFill>
                <a:latin typeface="Gill Sans MT" panose="020B0502020104020203" pitchFamily="34" charset="-18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300">
                <a:solidFill>
                  <a:srgbClr val="26313A"/>
                </a:solidFill>
                <a:latin typeface="Gill Sans MT" panose="020B0502020104020203" pitchFamily="34" charset="-18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26313A"/>
                </a:solidFill>
                <a:latin typeface="Gill Sans MT" panose="020B0502020104020203" pitchFamily="34" charset="-18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26313A"/>
                </a:solidFill>
                <a:latin typeface="Gill Sans MT" panose="020B0502020104020203" pitchFamily="34" charset="-18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26313A"/>
                </a:solidFill>
                <a:latin typeface="Gill Sans MT" panose="020B0502020104020203" pitchFamily="34" charset="-18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300">
                <a:solidFill>
                  <a:srgbClr val="26313A"/>
                </a:solidFill>
                <a:latin typeface="Gill Sans MT" panose="020B0502020104020203" pitchFamily="34" charset="-18"/>
              </a:defRPr>
            </a:lvl9pPr>
            <a:extLst/>
          </a:lstStyle>
          <a:p>
            <a:endParaRPr lang="sl-SI" dirty="0"/>
          </a:p>
        </p:txBody>
      </p:sp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DIGITALIZACIJA ZVOKA</a:t>
            </a:r>
          </a:p>
        </p:txBody>
      </p:sp>
      <p:sp>
        <p:nvSpPr>
          <p:cNvPr id="10" name="Označba mesta vsebine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zajem zvoka z IKT </a:t>
            </a:r>
          </a:p>
          <a:p>
            <a:r>
              <a:rPr lang="sl-SI" dirty="0"/>
              <a:t>zapis v digitalni obliki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17" name="Slika 1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680" y="2780928"/>
            <a:ext cx="5544616" cy="3854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775554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Analogno-digitalna pretvorba zvoka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dirty="0">
                <a:solidFill>
                  <a:srgbClr val="FF0000"/>
                </a:solidFill>
              </a:rPr>
              <a:t>AD pretvornik </a:t>
            </a:r>
            <a:r>
              <a:rPr lang="sl-SI" dirty="0"/>
              <a:t>zajame zvok iz realnega sveta </a:t>
            </a:r>
          </a:p>
          <a:p>
            <a:r>
              <a:rPr lang="sl-SI" dirty="0"/>
              <a:t>MIKROFON spremembe zračnega pritiska pretvarja v analogni električni signal</a:t>
            </a:r>
          </a:p>
          <a:p>
            <a:pPr lvl="2"/>
            <a:r>
              <a:rPr lang="sl-SI" dirty="0"/>
              <a:t>signal je zelo šibek oz. ima nizko električno napetost </a:t>
            </a:r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sl-SI" dirty="0"/>
              <a:t>potrebno ojačiti oz. povečati njegovo amplitudo</a:t>
            </a:r>
          </a:p>
          <a:p>
            <a:r>
              <a:rPr lang="sl-SI" dirty="0"/>
              <a:t>OJAČEVALEC reproducira signal, po ojačitvi ni popačen</a:t>
            </a:r>
          </a:p>
          <a:p>
            <a:r>
              <a:rPr lang="sl-SI" dirty="0"/>
              <a:t>ZVOČNA KARTICA posreduje v določenih časovnih razmikih </a:t>
            </a:r>
            <a:r>
              <a:rPr lang="sl-SI" dirty="0">
                <a:sym typeface="Wingdings" panose="05000000000000000000" pitchFamily="2" charset="2"/>
              </a:rPr>
              <a:t> vzorčenje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4954418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Analogno-digitalna pretvorba zvoka</a:t>
            </a:r>
            <a:endParaRPr lang="sl-SI" dirty="0"/>
          </a:p>
        </p:txBody>
      </p:sp>
      <p:sp>
        <p:nvSpPr>
          <p:cNvPr id="6" name="Označba mesta vsebine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82550" indent="0">
              <a:buNone/>
            </a:pPr>
            <a:r>
              <a:rPr lang="sl-SI" dirty="0"/>
              <a:t>Kakovost zajema zvoka je odvisna od:</a:t>
            </a:r>
          </a:p>
          <a:p>
            <a:r>
              <a:rPr lang="sl-SI" dirty="0"/>
              <a:t>vrste senzorjev </a:t>
            </a:r>
          </a:p>
          <a:p>
            <a:r>
              <a:rPr lang="sl-SI" dirty="0"/>
              <a:t>postavitve senzorjev v prostor</a:t>
            </a:r>
          </a:p>
          <a:p>
            <a:r>
              <a:rPr lang="sl-SI" dirty="0"/>
              <a:t>snemalnega okolja</a:t>
            </a:r>
          </a:p>
          <a:p>
            <a:r>
              <a:rPr lang="sl-SI" dirty="0"/>
              <a:t>občutljivosti mikrofona</a:t>
            </a:r>
          </a:p>
          <a:p>
            <a:r>
              <a:rPr lang="sl-SI" dirty="0"/>
              <a:t>frekvence zajema</a:t>
            </a:r>
          </a:p>
          <a:p>
            <a:endParaRPr lang="sl-SI" dirty="0"/>
          </a:p>
        </p:txBody>
      </p:sp>
      <p:pic>
        <p:nvPicPr>
          <p:cNvPr id="4098" name="Picture 2" descr="http://gradiva.txt.si/m/racunalnistvo/zvok-2/img/zajemanje_large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74096"/>
            <a:ext cx="9144000" cy="1811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9496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KODIRANJE ZVOKA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3853408"/>
          </a:xfrm>
        </p:spPr>
        <p:txBody>
          <a:bodyPr>
            <a:normAutofit fontScale="85000" lnSpcReduction="10000"/>
          </a:bodyPr>
          <a:lstStyle/>
          <a:p>
            <a:pPr marL="82550" indent="0">
              <a:buNone/>
            </a:pPr>
            <a:r>
              <a:rPr lang="sl-SI" dirty="0"/>
              <a:t>Pri zapisu zvoka se srečamo s pojmi kot so</a:t>
            </a:r>
          </a:p>
          <a:p>
            <a:r>
              <a:rPr lang="sl-SI" dirty="0">
                <a:solidFill>
                  <a:srgbClr val="FF0000"/>
                </a:solidFill>
              </a:rPr>
              <a:t>frekvenca vzorčenja</a:t>
            </a:r>
            <a:r>
              <a:rPr lang="sl-SI" dirty="0"/>
              <a:t> (ang. </a:t>
            </a:r>
            <a:r>
              <a:rPr lang="sl-SI" dirty="0" err="1"/>
              <a:t>sampling</a:t>
            </a:r>
            <a:r>
              <a:rPr lang="sl-SI" dirty="0"/>
              <a:t> </a:t>
            </a:r>
            <a:r>
              <a:rPr lang="sl-SI" dirty="0" err="1"/>
              <a:t>frequency</a:t>
            </a:r>
            <a:r>
              <a:rPr lang="sl-SI" dirty="0"/>
              <a:t>),</a:t>
            </a:r>
          </a:p>
          <a:p>
            <a:r>
              <a:rPr lang="sl-SI" dirty="0">
                <a:solidFill>
                  <a:srgbClr val="FF0000"/>
                </a:solidFill>
              </a:rPr>
              <a:t>hitrost zajema </a:t>
            </a:r>
            <a:r>
              <a:rPr lang="sl-SI" dirty="0"/>
              <a:t>(ang. </a:t>
            </a:r>
            <a:r>
              <a:rPr lang="sl-SI" dirty="0" err="1"/>
              <a:t>bitrate</a:t>
            </a:r>
            <a:r>
              <a:rPr lang="sl-SI" dirty="0"/>
              <a:t>) in</a:t>
            </a:r>
          </a:p>
          <a:p>
            <a:r>
              <a:rPr lang="sl-SI" dirty="0">
                <a:solidFill>
                  <a:srgbClr val="FF0000"/>
                </a:solidFill>
              </a:rPr>
              <a:t>stiskanje</a:t>
            </a:r>
            <a:r>
              <a:rPr lang="sl-SI" dirty="0"/>
              <a:t> (ang. </a:t>
            </a:r>
            <a:r>
              <a:rPr lang="sl-SI" dirty="0" err="1"/>
              <a:t>compression</a:t>
            </a:r>
            <a:r>
              <a:rPr lang="sl-SI" dirty="0"/>
              <a:t>).</a:t>
            </a:r>
          </a:p>
          <a:p>
            <a:endParaRPr lang="sl-SI" dirty="0"/>
          </a:p>
          <a:p>
            <a:r>
              <a:rPr lang="sl-SI" dirty="0"/>
              <a:t>KODIRANJE je predstavitev zvoka z velikostmi zvočnega vala, merjenega v enako velikih časovnih razmikih.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88597407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Frekvenca vzorčenja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051330"/>
          </a:xfrm>
        </p:spPr>
        <p:txBody>
          <a:bodyPr>
            <a:normAutofit/>
          </a:bodyPr>
          <a:lstStyle/>
          <a:p>
            <a:r>
              <a:rPr lang="sl-SI" sz="2800" dirty="0"/>
              <a:t>čas razdelimo na intervale, korake</a:t>
            </a:r>
          </a:p>
          <a:p>
            <a:r>
              <a:rPr lang="sl-SI" sz="2800" dirty="0"/>
              <a:t>1 kHz pomeni 1000 meritev na sekundo</a:t>
            </a:r>
          </a:p>
          <a:p>
            <a:pPr lvl="1"/>
            <a:r>
              <a:rPr lang="sl-SI" sz="2400" dirty="0"/>
              <a:t>en stolpec </a:t>
            </a:r>
            <a:r>
              <a:rPr lang="sl-SI" sz="2400" dirty="0">
                <a:solidFill>
                  <a:srgbClr val="FF0000"/>
                </a:solidFill>
              </a:rPr>
              <a:t>povprečna velikost </a:t>
            </a:r>
            <a:r>
              <a:rPr lang="sl-SI" sz="2400" dirty="0"/>
              <a:t>zvočnega signala v časovnem koraku (potrebujemo dva podatka)</a:t>
            </a:r>
          </a:p>
          <a:p>
            <a:endParaRPr lang="sl-SI" sz="2800" dirty="0"/>
          </a:p>
          <a:p>
            <a:endParaRPr lang="sl-SI" sz="2800" dirty="0"/>
          </a:p>
          <a:p>
            <a:endParaRPr lang="sl-SI" sz="2800" dirty="0"/>
          </a:p>
        </p:txBody>
      </p:sp>
      <p:pic>
        <p:nvPicPr>
          <p:cNvPr id="7" name="Slika 6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5696" y="3284984"/>
            <a:ext cx="6296034" cy="3384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4224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Frekvenca vzorčenja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077544"/>
          </a:xfrm>
        </p:spPr>
        <p:txBody>
          <a:bodyPr>
            <a:normAutofit/>
          </a:bodyPr>
          <a:lstStyle/>
          <a:p>
            <a:r>
              <a:rPr lang="sl-SI" sz="2400" dirty="0"/>
              <a:t>za dobro reprodukcijo mora biti vzorčenje zvoka </a:t>
            </a:r>
            <a:r>
              <a:rPr lang="sl-SI" sz="2400" dirty="0">
                <a:solidFill>
                  <a:srgbClr val="FF0000"/>
                </a:solidFill>
              </a:rPr>
              <a:t>dvakratnik</a:t>
            </a:r>
            <a:r>
              <a:rPr lang="sl-SI" sz="2400" dirty="0"/>
              <a:t> ciljne frekvence </a:t>
            </a:r>
            <a:r>
              <a:rPr lang="sl-SI" sz="1800" i="1" dirty="0"/>
              <a:t>(izračun povprečja)</a:t>
            </a:r>
          </a:p>
          <a:p>
            <a:r>
              <a:rPr lang="sl-SI" sz="2400" dirty="0"/>
              <a:t>standardne frekvence vzorčenja </a:t>
            </a:r>
          </a:p>
          <a:p>
            <a:pPr lvl="1"/>
            <a:r>
              <a:rPr lang="sl-SI" sz="2000" dirty="0"/>
              <a:t>11 / 22 / 44,1 / 48 / 96 / … kHz (10</a:t>
            </a:r>
            <a:r>
              <a:rPr lang="sl-SI" sz="2000" baseline="30000" dirty="0"/>
              <a:t>3, </a:t>
            </a:r>
            <a:r>
              <a:rPr lang="sl-SI" sz="2000" i="1" dirty="0">
                <a:solidFill>
                  <a:srgbClr val="FF0000"/>
                </a:solidFill>
              </a:rPr>
              <a:t>decimalna predpona</a:t>
            </a:r>
            <a:r>
              <a:rPr lang="sl-SI" sz="2000" dirty="0"/>
              <a:t>)</a:t>
            </a:r>
          </a:p>
          <a:p>
            <a:pPr lvl="1"/>
            <a:r>
              <a:rPr lang="sl-SI" sz="2000" dirty="0"/>
              <a:t>32 kHz na radijskih postajah</a:t>
            </a:r>
          </a:p>
          <a:p>
            <a:pPr lvl="1"/>
            <a:r>
              <a:rPr lang="sl-SI" sz="2000" dirty="0"/>
              <a:t>44,1 kHz označuje CD-kakovost (izgublja le frekvence, ki so zunaj človeškega slišnega področja, zato na videz ohranjata celovito zvočno sliko)</a:t>
            </a:r>
          </a:p>
        </p:txBody>
      </p:sp>
    </p:spTree>
    <p:extLst>
      <p:ext uri="{BB962C8B-B14F-4D97-AF65-F5344CB8AC3E}">
        <p14:creationId xmlns:p14="http://schemas.microsoft.com/office/powerpoint/2010/main" val="19604747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Sestavni deli tipkovnice</a:t>
            </a:r>
          </a:p>
        </p:txBody>
      </p:sp>
      <p:pic>
        <p:nvPicPr>
          <p:cNvPr id="1026" name="Picture 2" descr="https://upload.wikimedia.org/wikipedia/commons/thumb/3/3a/Qwerty.svg/1280px-Qwerty.svg.png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2657" y="2132856"/>
            <a:ext cx="7319841" cy="3528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956052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Bitna globina 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kvaliteta zvoka, število možnih stanj zvoka</a:t>
            </a:r>
          </a:p>
          <a:p>
            <a:r>
              <a:rPr lang="sl-SI" sz="2800" dirty="0"/>
              <a:t>analogno barvni globini slike</a:t>
            </a:r>
          </a:p>
          <a:p>
            <a:r>
              <a:rPr lang="sl-SI" sz="2800" dirty="0"/>
              <a:t>8 bitov = 256 vrednosti</a:t>
            </a:r>
          </a:p>
          <a:p>
            <a:r>
              <a:rPr lang="sl-SI" sz="2800" dirty="0"/>
              <a:t>16 bitov = 65.536 vrednosti</a:t>
            </a:r>
          </a:p>
          <a:p>
            <a:r>
              <a:rPr lang="sl-SI" sz="2800" dirty="0"/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109959334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Hitrost prenosa zvoka BITRATE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550" indent="0">
              <a:buNone/>
            </a:pPr>
            <a:r>
              <a:rPr lang="sl-SI" dirty="0"/>
              <a:t>= </a:t>
            </a:r>
            <a:r>
              <a:rPr lang="sl-SI" dirty="0">
                <a:solidFill>
                  <a:srgbClr val="FF0000"/>
                </a:solidFill>
              </a:rPr>
              <a:t>število bitov, ki jih potrebujemo za zapis ene sekunde zvoka</a:t>
            </a:r>
          </a:p>
          <a:p>
            <a:pPr marL="82550" indent="0">
              <a:buNone/>
            </a:pPr>
            <a:endParaRPr lang="sl-SI" dirty="0">
              <a:solidFill>
                <a:srgbClr val="FF0000"/>
              </a:solidFill>
            </a:endParaRPr>
          </a:p>
          <a:p>
            <a:r>
              <a:rPr lang="sl-SI" dirty="0"/>
              <a:t>tipične bitne hitrosti</a:t>
            </a:r>
          </a:p>
          <a:p>
            <a:pPr lvl="1"/>
            <a:r>
              <a:rPr lang="sl-SI" dirty="0"/>
              <a:t>96 </a:t>
            </a:r>
            <a:r>
              <a:rPr lang="sl-SI" dirty="0" err="1"/>
              <a:t>kb</a:t>
            </a:r>
            <a:r>
              <a:rPr lang="sl-SI" dirty="0"/>
              <a:t>/s </a:t>
            </a:r>
          </a:p>
          <a:p>
            <a:pPr lvl="1"/>
            <a:r>
              <a:rPr lang="sl-SI" dirty="0"/>
              <a:t>192 </a:t>
            </a:r>
            <a:r>
              <a:rPr lang="sl-SI" dirty="0" err="1"/>
              <a:t>kb</a:t>
            </a:r>
            <a:r>
              <a:rPr lang="sl-SI" dirty="0"/>
              <a:t>/s stereo radijski program</a:t>
            </a:r>
          </a:p>
          <a:p>
            <a:pPr lvl="1"/>
            <a:r>
              <a:rPr lang="sl-SI" dirty="0"/>
              <a:t>384 </a:t>
            </a:r>
            <a:r>
              <a:rPr lang="sl-SI" dirty="0" err="1"/>
              <a:t>kb</a:t>
            </a:r>
            <a:r>
              <a:rPr lang="sl-SI" dirty="0"/>
              <a:t>/s CD-kakovost zvoka</a:t>
            </a:r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8929675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5"/>
                </a:solidFill>
              </a:rPr>
              <a:t>&lt;vaja&gt;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550" indent="0">
              <a:buNone/>
            </a:pPr>
            <a:r>
              <a:rPr lang="sl-SI" dirty="0"/>
              <a:t>Izračunaj bitno hitrost (</a:t>
            </a:r>
            <a:r>
              <a:rPr lang="sl-SI" dirty="0" err="1"/>
              <a:t>bitrate</a:t>
            </a:r>
            <a:r>
              <a:rPr lang="sl-SI" dirty="0"/>
              <a:t>) v </a:t>
            </a:r>
            <a:r>
              <a:rPr lang="sl-SI" dirty="0" err="1"/>
              <a:t>kb</a:t>
            </a:r>
            <a:r>
              <a:rPr lang="sl-SI" dirty="0"/>
              <a:t>/s:</a:t>
            </a:r>
          </a:p>
          <a:p>
            <a:r>
              <a:rPr lang="sl-SI" dirty="0"/>
              <a:t>CD frekvenca vzorčenja (44,1 kHz)</a:t>
            </a:r>
          </a:p>
          <a:p>
            <a:r>
              <a:rPr lang="sl-SI" dirty="0"/>
              <a:t>16-bitna globina</a:t>
            </a:r>
          </a:p>
          <a:p>
            <a:r>
              <a:rPr lang="sl-SI" dirty="0"/>
              <a:t>stereo (2 kanala) zvok</a:t>
            </a:r>
          </a:p>
          <a:p>
            <a:endParaRPr lang="sl-SI" dirty="0"/>
          </a:p>
          <a:p>
            <a:pPr marL="82550" indent="0">
              <a:buNone/>
            </a:pPr>
            <a:r>
              <a:rPr lang="sl-SI" dirty="0"/>
              <a:t>= 44,1 kHz * 16 bitov * 2 </a:t>
            </a:r>
          </a:p>
          <a:p>
            <a:pPr marL="82550" indent="0">
              <a:buNone/>
            </a:pPr>
            <a:r>
              <a:rPr lang="sl-SI" dirty="0"/>
              <a:t>= 1.411,2 </a:t>
            </a:r>
            <a:r>
              <a:rPr lang="sl-SI" dirty="0" err="1"/>
              <a:t>kb</a:t>
            </a:r>
            <a:r>
              <a:rPr lang="sl-SI" dirty="0"/>
              <a:t>/s</a:t>
            </a:r>
          </a:p>
          <a:p>
            <a:pPr marL="82550" indent="0">
              <a:buNone/>
            </a:pPr>
            <a:endParaRPr lang="sl-SI" dirty="0"/>
          </a:p>
        </p:txBody>
      </p:sp>
      <p:sp>
        <p:nvSpPr>
          <p:cNvPr id="4" name="AutoShape 2" descr="{\displaystyle {\text{bit rate}}={\text{sample rate}}\times {\text{bit depth}}\times {\text{channels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27283504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5"/>
                </a:solidFill>
              </a:rPr>
              <a:t>&lt;vaja&gt;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550" indent="0">
              <a:buNone/>
            </a:pPr>
            <a:r>
              <a:rPr lang="sl-SI" dirty="0"/>
              <a:t>Izračunaj velikost </a:t>
            </a:r>
            <a:r>
              <a:rPr lang="sl-SI" dirty="0" err="1"/>
              <a:t>nestisnjenega</a:t>
            </a:r>
            <a:r>
              <a:rPr lang="sl-SI" dirty="0"/>
              <a:t> zapisa 90 minut tega zvoka v MB.</a:t>
            </a:r>
          </a:p>
          <a:p>
            <a:pPr marL="82550" indent="0">
              <a:buNone/>
            </a:pPr>
            <a:endParaRPr lang="sl-SI" dirty="0"/>
          </a:p>
          <a:p>
            <a:pPr marL="82550" indent="0">
              <a:buNone/>
            </a:pPr>
            <a:r>
              <a:rPr lang="sl-SI" dirty="0"/>
              <a:t>=1.411,2 </a:t>
            </a:r>
            <a:r>
              <a:rPr lang="sl-SI" dirty="0" err="1"/>
              <a:t>kb</a:t>
            </a:r>
            <a:r>
              <a:rPr lang="sl-SI" dirty="0"/>
              <a:t>/s * 90 * 60s </a:t>
            </a:r>
          </a:p>
          <a:p>
            <a:pPr marL="82550" indent="0">
              <a:buNone/>
            </a:pPr>
            <a:r>
              <a:rPr lang="sl-SI" dirty="0"/>
              <a:t>= 930,24 MB</a:t>
            </a:r>
          </a:p>
          <a:p>
            <a:pPr marL="82550" indent="0">
              <a:buNone/>
            </a:pPr>
            <a:endParaRPr lang="sl-SI" dirty="0"/>
          </a:p>
        </p:txBody>
      </p:sp>
      <p:sp>
        <p:nvSpPr>
          <p:cNvPr id="4" name="AutoShape 2" descr="{\displaystyle {\text{bit rate}}={\text{sample rate}}\times {\text{bit depth}}\times {\text{channels}}}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13200299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slov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5"/>
                </a:solidFill>
              </a:rPr>
              <a:t>&lt; vaja &gt;</a:t>
            </a:r>
          </a:p>
        </p:txBody>
      </p:sp>
      <p:sp>
        <p:nvSpPr>
          <p:cNvPr id="9" name="Označba mesta vsebine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Koliko </a:t>
            </a:r>
            <a:r>
              <a:rPr lang="sl-SI" dirty="0" err="1"/>
              <a:t>byte</a:t>
            </a:r>
            <a:r>
              <a:rPr lang="sl-SI" dirty="0"/>
              <a:t> obsega </a:t>
            </a:r>
            <a:r>
              <a:rPr lang="sl-SI" dirty="0" err="1"/>
              <a:t>nestisnjen</a:t>
            </a:r>
            <a:r>
              <a:rPr lang="sl-SI" dirty="0"/>
              <a:t> zapis 1 sekunde zvoka v </a:t>
            </a:r>
            <a:r>
              <a:rPr lang="sl-SI" dirty="0" err="1"/>
              <a:t>HiFi</a:t>
            </a:r>
            <a:r>
              <a:rPr lang="sl-SI" dirty="0"/>
              <a:t> (</a:t>
            </a:r>
            <a:r>
              <a:rPr lang="sl-SI" dirty="0" err="1"/>
              <a:t>High</a:t>
            </a:r>
            <a:r>
              <a:rPr lang="sl-SI" dirty="0"/>
              <a:t> </a:t>
            </a:r>
            <a:r>
              <a:rPr lang="sl-SI" dirty="0" err="1"/>
              <a:t>Fidelity</a:t>
            </a:r>
            <a:r>
              <a:rPr lang="sl-SI" dirty="0"/>
              <a:t>) kvaliteti? Frekvenca vzorčenja je 44,1 </a:t>
            </a:r>
            <a:r>
              <a:rPr lang="sl-SI" dirty="0" err="1"/>
              <a:t>kHZ</a:t>
            </a:r>
            <a:r>
              <a:rPr lang="sl-SI" dirty="0"/>
              <a:t>, 16-bitna globina.</a:t>
            </a:r>
          </a:p>
          <a:p>
            <a:pPr lvl="1"/>
            <a:r>
              <a:rPr lang="sl-SI" dirty="0"/>
              <a:t>1 sekunda zvoka 44.100 meritev</a:t>
            </a:r>
          </a:p>
          <a:p>
            <a:pPr lvl="1"/>
            <a:r>
              <a:rPr lang="sl-SI" dirty="0"/>
              <a:t>16-bitni vzorec </a:t>
            </a:r>
            <a:r>
              <a:rPr lang="sl-SI" dirty="0">
                <a:sym typeface="Wingdings" panose="05000000000000000000" pitchFamily="2" charset="2"/>
              </a:rPr>
              <a:t> </a:t>
            </a:r>
            <a:r>
              <a:rPr lang="sl-SI" dirty="0"/>
              <a:t>2 </a:t>
            </a:r>
            <a:r>
              <a:rPr lang="sl-SI" dirty="0" err="1"/>
              <a:t>byte</a:t>
            </a:r>
            <a:r>
              <a:rPr lang="sl-SI" dirty="0"/>
              <a:t> </a:t>
            </a:r>
          </a:p>
          <a:p>
            <a:pPr lvl="1"/>
            <a:r>
              <a:rPr lang="sl-SI" dirty="0">
                <a:solidFill>
                  <a:srgbClr val="0033CC"/>
                </a:solidFill>
                <a:sym typeface="Wingdings" panose="05000000000000000000" pitchFamily="2" charset="2"/>
              </a:rPr>
              <a:t>= </a:t>
            </a:r>
            <a:r>
              <a:rPr lang="sl-SI" dirty="0">
                <a:solidFill>
                  <a:srgbClr val="0033CC"/>
                </a:solidFill>
              </a:rPr>
              <a:t>88.200 </a:t>
            </a:r>
            <a:r>
              <a:rPr lang="sl-SI" dirty="0" err="1">
                <a:solidFill>
                  <a:srgbClr val="0033CC"/>
                </a:solidFill>
              </a:rPr>
              <a:t>byte</a:t>
            </a:r>
            <a:endParaRPr lang="sl-SI" dirty="0">
              <a:solidFill>
                <a:srgbClr val="0033CC"/>
              </a:solidFill>
            </a:endParaRPr>
          </a:p>
          <a:p>
            <a:pPr lvl="1"/>
            <a:endParaRPr lang="sl-SI" dirty="0"/>
          </a:p>
          <a:p>
            <a:pPr lvl="1"/>
            <a:endParaRPr lang="sl-SI" dirty="0"/>
          </a:p>
        </p:txBody>
      </p:sp>
      <p:sp>
        <p:nvSpPr>
          <p:cNvPr id="536581" name="Rectangle 5"/>
          <p:cNvSpPr>
            <a:spLocks noChangeArrowheads="1"/>
          </p:cNvSpPr>
          <p:nvPr/>
        </p:nvSpPr>
        <p:spPr bwMode="auto">
          <a:xfrm>
            <a:off x="1143000" y="729475"/>
            <a:ext cx="136383" cy="255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67500" tIns="35100" rIns="67500" bIns="35100" anchor="ctr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sz="120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278921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Nestisnjeni</a:t>
            </a:r>
            <a:r>
              <a:rPr lang="sl-SI" dirty="0"/>
              <a:t> zvočni formati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WAV</a:t>
            </a:r>
            <a:r>
              <a:rPr lang="sl-SI" dirty="0"/>
              <a:t> (</a:t>
            </a:r>
            <a:r>
              <a:rPr lang="sl-SI" dirty="0" err="1"/>
              <a:t>Waveform</a:t>
            </a:r>
            <a:r>
              <a:rPr lang="sl-SI" dirty="0"/>
              <a:t> </a:t>
            </a:r>
            <a:r>
              <a:rPr lang="sl-SI" dirty="0" err="1"/>
              <a:t>Audio</a:t>
            </a:r>
            <a:r>
              <a:rPr lang="sl-SI" dirty="0"/>
              <a:t> )</a:t>
            </a:r>
          </a:p>
          <a:p>
            <a:pPr lvl="1"/>
            <a:r>
              <a:rPr lang="sl-SI" dirty="0"/>
              <a:t>zaporeden zapis, nezgoščeno</a:t>
            </a:r>
          </a:p>
          <a:p>
            <a:pPr lvl="1"/>
            <a:r>
              <a:rPr lang="sl-SI" dirty="0"/>
              <a:t>eno ali </a:t>
            </a:r>
            <a:r>
              <a:rPr lang="sl-SI" dirty="0" err="1"/>
              <a:t>dvokanalni</a:t>
            </a:r>
            <a:r>
              <a:rPr lang="sl-SI" dirty="0"/>
              <a:t> zvok</a:t>
            </a:r>
          </a:p>
          <a:p>
            <a:pPr lvl="1"/>
            <a:r>
              <a:rPr lang="sl-SI" dirty="0"/>
              <a:t>za Windows in IBM okolja</a:t>
            </a:r>
          </a:p>
          <a:p>
            <a:r>
              <a:rPr lang="sl-SI" dirty="0">
                <a:solidFill>
                  <a:srgbClr val="FF0000"/>
                </a:solidFill>
              </a:rPr>
              <a:t>AIFF</a:t>
            </a:r>
            <a:r>
              <a:rPr lang="sl-SI" dirty="0"/>
              <a:t> (</a:t>
            </a:r>
            <a:r>
              <a:rPr lang="sl-SI" dirty="0" err="1"/>
              <a:t>Audio</a:t>
            </a:r>
            <a:r>
              <a:rPr lang="sl-SI" dirty="0"/>
              <a:t> </a:t>
            </a:r>
            <a:r>
              <a:rPr lang="sl-SI" dirty="0" err="1"/>
              <a:t>Interchange</a:t>
            </a:r>
            <a:r>
              <a:rPr lang="sl-SI" dirty="0"/>
              <a:t> File Format)</a:t>
            </a:r>
          </a:p>
          <a:p>
            <a:pPr lvl="1"/>
            <a:r>
              <a:rPr lang="sl-SI" dirty="0"/>
              <a:t>podoben kot WAV, za Apple</a:t>
            </a:r>
          </a:p>
          <a:p>
            <a:r>
              <a:rPr lang="sl-SI" dirty="0">
                <a:solidFill>
                  <a:srgbClr val="FF0000"/>
                </a:solidFill>
              </a:rPr>
              <a:t>FLAC</a:t>
            </a:r>
            <a:r>
              <a:rPr lang="sl-SI" dirty="0"/>
              <a:t> (</a:t>
            </a:r>
            <a:r>
              <a:rPr lang="sl-SI" dirty="0" err="1"/>
              <a:t>Free</a:t>
            </a:r>
            <a:r>
              <a:rPr lang="sl-SI" dirty="0"/>
              <a:t> </a:t>
            </a:r>
            <a:r>
              <a:rPr lang="sl-SI" dirty="0" err="1"/>
              <a:t>Lossless</a:t>
            </a:r>
            <a:r>
              <a:rPr lang="sl-SI" dirty="0"/>
              <a:t> </a:t>
            </a:r>
            <a:r>
              <a:rPr lang="sl-SI" dirty="0" err="1"/>
              <a:t>Audio</a:t>
            </a:r>
            <a:r>
              <a:rPr lang="sl-SI" dirty="0"/>
              <a:t> </a:t>
            </a:r>
            <a:r>
              <a:rPr lang="sl-SI" dirty="0" err="1"/>
              <a:t>Codec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odprtokodni format</a:t>
            </a:r>
          </a:p>
        </p:txBody>
      </p:sp>
    </p:spTree>
    <p:extLst>
      <p:ext uri="{BB962C8B-B14F-4D97-AF65-F5344CB8AC3E}">
        <p14:creationId xmlns:p14="http://schemas.microsoft.com/office/powerpoint/2010/main" val="100355760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Stisnjeni zvočni formati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149552"/>
          </a:xfrm>
        </p:spPr>
        <p:txBody>
          <a:bodyPr>
            <a:normAutofit/>
          </a:bodyPr>
          <a:lstStyle/>
          <a:p>
            <a:r>
              <a:rPr lang="sl-SI" dirty="0"/>
              <a:t>velika poraba spominskega prostora – algoritem za stiskanje</a:t>
            </a:r>
          </a:p>
          <a:p>
            <a:r>
              <a:rPr lang="sl-SI" dirty="0" err="1">
                <a:solidFill>
                  <a:srgbClr val="CC0000"/>
                </a:solidFill>
              </a:rPr>
              <a:t>brezizgubno</a:t>
            </a:r>
            <a:r>
              <a:rPr lang="sl-SI" dirty="0"/>
              <a:t> stiskanje</a:t>
            </a:r>
          </a:p>
          <a:p>
            <a:r>
              <a:rPr lang="sl-SI" dirty="0">
                <a:solidFill>
                  <a:srgbClr val="0033CC"/>
                </a:solidFill>
              </a:rPr>
              <a:t>izgubno</a:t>
            </a:r>
            <a:r>
              <a:rPr lang="sl-SI" dirty="0"/>
              <a:t> stiskanje</a:t>
            </a:r>
          </a:p>
          <a:p>
            <a:pPr lvl="1"/>
            <a:r>
              <a:rPr lang="sl-SI" dirty="0"/>
              <a:t>odstrani podatke, ki jih človek ne zaznava</a:t>
            </a:r>
          </a:p>
          <a:p>
            <a:pPr lvl="1"/>
            <a:r>
              <a:rPr lang="sl-SI" dirty="0"/>
              <a:t>tri vrste MPEG stiskanja</a:t>
            </a:r>
          </a:p>
          <a:p>
            <a:pPr lvl="2"/>
            <a:r>
              <a:rPr lang="sl-SI" dirty="0"/>
              <a:t>nivo 1 - faktor 4:1</a:t>
            </a:r>
          </a:p>
          <a:p>
            <a:pPr lvl="2"/>
            <a:r>
              <a:rPr lang="sl-SI" dirty="0"/>
              <a:t>nivo 2 - faktor 6(8):1</a:t>
            </a:r>
          </a:p>
          <a:p>
            <a:pPr lvl="2"/>
            <a:r>
              <a:rPr lang="sl-SI" dirty="0"/>
              <a:t>nivo 3 - od 10(12):1</a:t>
            </a:r>
          </a:p>
        </p:txBody>
      </p:sp>
    </p:spTree>
    <p:extLst>
      <p:ext uri="{BB962C8B-B14F-4D97-AF65-F5344CB8AC3E}">
        <p14:creationId xmlns:p14="http://schemas.microsoft.com/office/powerpoint/2010/main" val="2215151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Formati z izgubnim stiskanjem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sl-SI" dirty="0">
                <a:solidFill>
                  <a:srgbClr val="FF0000"/>
                </a:solidFill>
              </a:rPr>
              <a:t>MP3</a:t>
            </a:r>
            <a:r>
              <a:rPr lang="sl-SI" dirty="0"/>
              <a:t> (MPEG-1 Audi </a:t>
            </a:r>
            <a:r>
              <a:rPr lang="sl-SI" dirty="0" err="1"/>
              <a:t>Layer</a:t>
            </a:r>
            <a:r>
              <a:rPr lang="sl-SI" dirty="0"/>
              <a:t> 3)</a:t>
            </a:r>
          </a:p>
          <a:p>
            <a:pPr lvl="1"/>
            <a:r>
              <a:rPr lang="sl-SI" dirty="0"/>
              <a:t>izpusti frekvence zvoka (&gt;18 kHz)</a:t>
            </a:r>
          </a:p>
          <a:p>
            <a:r>
              <a:rPr lang="sl-SI" dirty="0">
                <a:solidFill>
                  <a:srgbClr val="FF0000"/>
                </a:solidFill>
              </a:rPr>
              <a:t>WMA</a:t>
            </a:r>
            <a:r>
              <a:rPr lang="sl-SI" dirty="0"/>
              <a:t> (Windows </a:t>
            </a:r>
            <a:r>
              <a:rPr lang="sl-SI" dirty="0" err="1"/>
              <a:t>Media</a:t>
            </a:r>
            <a:r>
              <a:rPr lang="sl-SI" dirty="0"/>
              <a:t> </a:t>
            </a:r>
            <a:r>
              <a:rPr lang="sl-SI" dirty="0" err="1"/>
              <a:t>Audio</a:t>
            </a:r>
            <a:r>
              <a:rPr lang="sl-SI" dirty="0"/>
              <a:t>)</a:t>
            </a:r>
          </a:p>
          <a:p>
            <a:pPr lvl="1"/>
            <a:r>
              <a:rPr lang="sl-SI" dirty="0"/>
              <a:t>Microsoftov odgovor na slabosti mp3</a:t>
            </a:r>
          </a:p>
          <a:p>
            <a:pPr lvl="1"/>
            <a:r>
              <a:rPr lang="sl-SI" dirty="0"/>
              <a:t>pol manjši zapis od mp3</a:t>
            </a:r>
          </a:p>
          <a:p>
            <a:r>
              <a:rPr lang="sl-SI" dirty="0">
                <a:solidFill>
                  <a:srgbClr val="FF0000"/>
                </a:solidFill>
              </a:rPr>
              <a:t>OGG </a:t>
            </a:r>
            <a:r>
              <a:rPr lang="sl-SI" dirty="0"/>
              <a:t>(</a:t>
            </a:r>
            <a:r>
              <a:rPr lang="sl-SI" dirty="0" err="1"/>
              <a:t>Vorbis</a:t>
            </a:r>
            <a:r>
              <a:rPr lang="sl-SI" dirty="0"/>
              <a:t> odprtokodni format)</a:t>
            </a:r>
            <a:endParaRPr lang="sl-SI" dirty="0">
              <a:solidFill>
                <a:srgbClr val="FF0000"/>
              </a:solidFill>
            </a:endParaRPr>
          </a:p>
          <a:p>
            <a:pPr lvl="1"/>
            <a:r>
              <a:rPr lang="sl-SI" dirty="0"/>
              <a:t>Odprtokoden, podoben kot </a:t>
            </a:r>
            <a:r>
              <a:rPr lang="sl-SI" dirty="0" err="1"/>
              <a:t>wma</a:t>
            </a:r>
            <a:endParaRPr lang="sl-SI" dirty="0"/>
          </a:p>
          <a:p>
            <a:r>
              <a:rPr lang="sl-SI" dirty="0">
                <a:solidFill>
                  <a:srgbClr val="FF0000"/>
                </a:solidFill>
              </a:rPr>
              <a:t>RA</a:t>
            </a:r>
            <a:r>
              <a:rPr lang="sl-SI" dirty="0"/>
              <a:t> (</a:t>
            </a:r>
            <a:r>
              <a:rPr lang="sl-SI" dirty="0" err="1"/>
              <a:t>RealAudio</a:t>
            </a:r>
            <a:r>
              <a:rPr lang="sl-SI" dirty="0"/>
              <a:t>)</a:t>
            </a:r>
          </a:p>
          <a:p>
            <a:pPr lvl="1"/>
            <a:r>
              <a:rPr lang="sl-SI" dirty="0" err="1"/>
              <a:t>streaming</a:t>
            </a:r>
            <a:r>
              <a:rPr lang="sl-SI" dirty="0"/>
              <a:t> (radijske postaje)</a:t>
            </a:r>
          </a:p>
          <a:p>
            <a:r>
              <a:rPr lang="sl-SI" dirty="0">
                <a:solidFill>
                  <a:srgbClr val="FF0000"/>
                </a:solidFill>
              </a:rPr>
              <a:t>AAC</a:t>
            </a:r>
            <a:r>
              <a:rPr lang="sl-SI" dirty="0"/>
              <a:t> (</a:t>
            </a:r>
            <a:r>
              <a:rPr lang="sl-SI" dirty="0" err="1"/>
              <a:t>Advanced</a:t>
            </a:r>
            <a:r>
              <a:rPr lang="sl-SI" dirty="0"/>
              <a:t> </a:t>
            </a:r>
            <a:r>
              <a:rPr lang="sl-SI" dirty="0" err="1"/>
              <a:t>Audio</a:t>
            </a:r>
            <a:r>
              <a:rPr lang="sl-SI" dirty="0"/>
              <a:t> </a:t>
            </a:r>
            <a:r>
              <a:rPr lang="sl-SI" dirty="0" err="1"/>
              <a:t>Coding</a:t>
            </a:r>
            <a:r>
              <a:rPr lang="sl-SI" dirty="0"/>
              <a:t>)</a:t>
            </a:r>
          </a:p>
          <a:p>
            <a:pPr lvl="1"/>
            <a:r>
              <a:rPr lang="sl-SI" dirty="0" err="1"/>
              <a:t>streaming</a:t>
            </a:r>
            <a:r>
              <a:rPr lang="sl-SI" dirty="0"/>
              <a:t>, brez večje izgube</a:t>
            </a:r>
          </a:p>
          <a:p>
            <a:r>
              <a:rPr lang="sl-SI" dirty="0"/>
              <a:t>APE (</a:t>
            </a:r>
            <a:r>
              <a:rPr lang="sl-SI" dirty="0" err="1"/>
              <a:t>Monkey's</a:t>
            </a:r>
            <a:r>
              <a:rPr lang="sl-SI" dirty="0"/>
              <a:t> </a:t>
            </a:r>
            <a:r>
              <a:rPr lang="sl-SI" dirty="0" err="1"/>
              <a:t>Audio</a:t>
            </a:r>
            <a:r>
              <a:rPr lang="sl-SI" dirty="0"/>
              <a:t>), WV (</a:t>
            </a:r>
            <a:r>
              <a:rPr lang="sl-SI" dirty="0" err="1"/>
              <a:t>WavPack</a:t>
            </a:r>
            <a:r>
              <a:rPr lang="sl-SI" dirty="0"/>
              <a:t>)…</a:t>
            </a:r>
          </a:p>
        </p:txBody>
      </p:sp>
    </p:spTree>
    <p:extLst>
      <p:ext uri="{BB962C8B-B14F-4D97-AF65-F5344CB8AC3E}">
        <p14:creationId xmlns:p14="http://schemas.microsoft.com/office/powerpoint/2010/main" val="173277694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azmerje velikost - forma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467" y="1417320"/>
            <a:ext cx="7914611" cy="4968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329384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6520303"/>
              </p:ext>
            </p:extLst>
          </p:nvPr>
        </p:nvGraphicFramePr>
        <p:xfrm>
          <a:off x="1217341" y="1340768"/>
          <a:ext cx="7717109" cy="44644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447111">
                  <a:extLst>
                    <a:ext uri="{9D8B030D-6E8A-4147-A177-3AD203B41FA5}">
                      <a16:colId xmlns:a16="http://schemas.microsoft.com/office/drawing/2014/main" val="1363448116"/>
                    </a:ext>
                  </a:extLst>
                </a:gridCol>
                <a:gridCol w="2803087">
                  <a:extLst>
                    <a:ext uri="{9D8B030D-6E8A-4147-A177-3AD203B41FA5}">
                      <a16:colId xmlns:a16="http://schemas.microsoft.com/office/drawing/2014/main" val="976493069"/>
                    </a:ext>
                  </a:extLst>
                </a:gridCol>
                <a:gridCol w="2466911">
                  <a:extLst>
                    <a:ext uri="{9D8B030D-6E8A-4147-A177-3AD203B41FA5}">
                      <a16:colId xmlns:a16="http://schemas.microsoft.com/office/drawing/2014/main" val="2651874805"/>
                    </a:ext>
                  </a:extLst>
                </a:gridCol>
              </a:tblGrid>
              <a:tr h="1395682">
                <a:tc>
                  <a:txBody>
                    <a:bodyPr/>
                    <a:lstStyle/>
                    <a:p>
                      <a:pPr marL="7200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sl-SI" sz="2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75599" marT="62389" marB="0" anchor="b"/>
                </a:tc>
                <a:tc>
                  <a:txBody>
                    <a:bodyPr/>
                    <a:lstStyle/>
                    <a:p>
                      <a:pPr marL="0" marR="825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000" b="0" u="none" dirty="0">
                          <a:effectLst/>
                        </a:rPr>
                        <a:t>CLASSICAL </a:t>
                      </a:r>
                    </a:p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000" b="0" u="none" dirty="0" err="1">
                          <a:solidFill>
                            <a:schemeClr val="bg1"/>
                          </a:solidFill>
                          <a:effectLst/>
                        </a:rPr>
                        <a:t>W.A.Mozart</a:t>
                      </a:r>
                      <a:r>
                        <a:rPr lang="sl-SI" sz="2000" b="0" u="none" dirty="0">
                          <a:solidFill>
                            <a:schemeClr val="bg1"/>
                          </a:solidFill>
                          <a:effectLst/>
                        </a:rPr>
                        <a:t>: </a:t>
                      </a:r>
                      <a:r>
                        <a:rPr lang="sl-SI" sz="2000" b="0" u="none" dirty="0" err="1">
                          <a:solidFill>
                            <a:schemeClr val="bg1"/>
                          </a:solidFill>
                          <a:effectLst/>
                        </a:rPr>
                        <a:t>Eine</a:t>
                      </a:r>
                      <a:r>
                        <a:rPr lang="sl-SI" sz="2000" b="0" u="none" dirty="0">
                          <a:solidFill>
                            <a:schemeClr val="bg1"/>
                          </a:solidFill>
                          <a:effectLst/>
                        </a:rPr>
                        <a:t> </a:t>
                      </a:r>
                      <a:r>
                        <a:rPr lang="sl-SI" sz="2000" b="0" u="none" dirty="0" err="1">
                          <a:solidFill>
                            <a:schemeClr val="bg1"/>
                          </a:solidFill>
                          <a:effectLst/>
                        </a:rPr>
                        <a:t>kleine</a:t>
                      </a:r>
                      <a:r>
                        <a:rPr lang="sl-SI" sz="2000" b="0" u="none" dirty="0">
                          <a:solidFill>
                            <a:schemeClr val="bg1"/>
                          </a:solidFill>
                          <a:effectLst/>
                        </a:rPr>
                        <a:t>  </a:t>
                      </a:r>
                      <a:r>
                        <a:rPr lang="sl-SI" sz="2000" b="0" u="none" dirty="0" err="1">
                          <a:solidFill>
                            <a:schemeClr val="bg1"/>
                          </a:solidFill>
                          <a:effectLst/>
                        </a:rPr>
                        <a:t>Nachtmusik</a:t>
                      </a:r>
                      <a:endParaRPr lang="sl-SI" sz="2000" b="0" u="non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75599" marT="62389" marB="0" anchor="ctr"/>
                </a:tc>
                <a:tc>
                  <a:txBody>
                    <a:bodyPr/>
                    <a:lstStyle/>
                    <a:p>
                      <a:pPr marL="0" marR="5715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sl-SI" sz="2000" b="0" u="none" dirty="0">
                          <a:effectLst/>
                        </a:rPr>
                        <a:t>ROCK </a:t>
                      </a:r>
                    </a:p>
                    <a:p>
                      <a:pPr marL="0" marR="7620" algn="ctr" rtl="0" eaLnBrk="1" latinLnBrk="0" hangingPunct="1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kumimoji="0" lang="sl-SI" sz="2000" b="0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Big </a:t>
                      </a:r>
                      <a:r>
                        <a:rPr kumimoji="0" lang="sl-SI" sz="2000" b="0" u="non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foot</a:t>
                      </a:r>
                      <a:r>
                        <a:rPr kumimoji="0" lang="sl-SI" sz="2000" b="0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mama: </a:t>
                      </a:r>
                      <a:r>
                        <a:rPr kumimoji="0" lang="sl-SI" sz="2000" b="0" u="non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Dolg'nazaj</a:t>
                      </a:r>
                      <a:r>
                        <a:rPr kumimoji="0" lang="sl-SI" sz="2000" b="0" u="non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marL="84407" marR="75599" marT="62389" marB="0" anchor="ctr"/>
                </a:tc>
                <a:extLst>
                  <a:ext uri="{0D108BD9-81ED-4DB2-BD59-A6C34878D82A}">
                    <a16:rowId xmlns:a16="http://schemas.microsoft.com/office/drawing/2014/main" val="1437145476"/>
                  </a:ext>
                </a:extLst>
              </a:tr>
              <a:tr h="511469"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>
                          <a:effectLst/>
                        </a:rPr>
                        <a:t>format</a:t>
                      </a:r>
                      <a:endParaRPr lang="sl-SI" sz="2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75599" marT="62389" marB="0"/>
                </a:tc>
                <a:tc>
                  <a:txBody>
                    <a:bodyPr/>
                    <a:lstStyle/>
                    <a:p>
                      <a:pPr marR="952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rgbClr val="002060"/>
                          </a:solidFill>
                          <a:effectLst/>
                        </a:rPr>
                        <a:t>4:13 min</a:t>
                      </a:r>
                      <a:endParaRPr lang="sl-SI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75599" marT="62389" marB="0"/>
                </a:tc>
                <a:tc>
                  <a:txBody>
                    <a:bodyPr/>
                    <a:lstStyle/>
                    <a:p>
                      <a:pPr marR="5715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rgbClr val="002060"/>
                          </a:solidFill>
                          <a:effectLst/>
                        </a:rPr>
                        <a:t>3:34 min</a:t>
                      </a:r>
                      <a:endParaRPr lang="sl-SI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75599" marT="62389" marB="0"/>
                </a:tc>
                <a:extLst>
                  <a:ext uri="{0D108BD9-81ED-4DB2-BD59-A6C34878D82A}">
                    <a16:rowId xmlns:a16="http://schemas.microsoft.com/office/drawing/2014/main" val="2513297856"/>
                  </a:ext>
                </a:extLst>
              </a:tr>
              <a:tr h="511469">
                <a:tc>
                  <a:txBody>
                    <a:bodyPr/>
                    <a:lstStyle/>
                    <a:p>
                      <a:pPr marR="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 err="1">
                          <a:effectLst/>
                        </a:rPr>
                        <a:t>WAV</a:t>
                      </a:r>
                      <a:r>
                        <a:rPr lang="sl-SI" sz="2000" b="0" dirty="0">
                          <a:effectLst/>
                        </a:rPr>
                        <a:t> </a:t>
                      </a:r>
                      <a:endParaRPr lang="sl-SI" sz="2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75599" marT="62389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rgbClr val="002060"/>
                          </a:solidFill>
                          <a:effectLst/>
                        </a:rPr>
                        <a:t>42,5 MB  </a:t>
                      </a:r>
                      <a:endParaRPr lang="sl-SI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75599" marT="62389" marB="0"/>
                </a:tc>
                <a:tc>
                  <a:txBody>
                    <a:bodyPr/>
                    <a:lstStyle/>
                    <a:p>
                      <a:pPr marR="57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rgbClr val="002060"/>
                          </a:solidFill>
                          <a:effectLst/>
                        </a:rPr>
                        <a:t>36,0 MB </a:t>
                      </a:r>
                      <a:endParaRPr lang="sl-SI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75599" marT="62389" marB="0"/>
                </a:tc>
                <a:extLst>
                  <a:ext uri="{0D108BD9-81ED-4DB2-BD59-A6C34878D82A}">
                    <a16:rowId xmlns:a16="http://schemas.microsoft.com/office/drawing/2014/main" val="2752417650"/>
                  </a:ext>
                </a:extLst>
              </a:tr>
              <a:tr h="511469">
                <a:tc>
                  <a:txBody>
                    <a:bodyPr/>
                    <a:lstStyle/>
                    <a:p>
                      <a:pPr marR="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 err="1">
                          <a:effectLst/>
                        </a:rPr>
                        <a:t>WMA</a:t>
                      </a:r>
                      <a:r>
                        <a:rPr lang="sl-SI" sz="2000" b="0" dirty="0">
                          <a:effectLst/>
                        </a:rPr>
                        <a:t> </a:t>
                      </a:r>
                      <a:endParaRPr lang="sl-SI" sz="2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75599" marT="62389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rgbClr val="002060"/>
                          </a:solidFill>
                          <a:effectLst/>
                        </a:rPr>
                        <a:t>5,82 MB </a:t>
                      </a:r>
                      <a:endParaRPr lang="sl-SI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75599" marT="62389" marB="0"/>
                </a:tc>
                <a:tc>
                  <a:txBody>
                    <a:bodyPr/>
                    <a:lstStyle/>
                    <a:p>
                      <a:pPr marR="57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rgbClr val="002060"/>
                          </a:solidFill>
                          <a:effectLst/>
                        </a:rPr>
                        <a:t>4,94 MB </a:t>
                      </a:r>
                      <a:endParaRPr lang="sl-SI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75599" marT="62389" marB="0"/>
                </a:tc>
                <a:extLst>
                  <a:ext uri="{0D108BD9-81ED-4DB2-BD59-A6C34878D82A}">
                    <a16:rowId xmlns:a16="http://schemas.microsoft.com/office/drawing/2014/main" val="4200652678"/>
                  </a:ext>
                </a:extLst>
              </a:tr>
              <a:tr h="511469">
                <a:tc>
                  <a:txBody>
                    <a:bodyPr/>
                    <a:lstStyle/>
                    <a:p>
                      <a:pPr marR="698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>
                          <a:effectLst/>
                        </a:rPr>
                        <a:t>MP3 192 </a:t>
                      </a:r>
                      <a:r>
                        <a:rPr lang="sl-SI" sz="2000" b="0" dirty="0" err="1">
                          <a:effectLst/>
                        </a:rPr>
                        <a:t>kbps</a:t>
                      </a:r>
                      <a:r>
                        <a:rPr lang="sl-SI" sz="2000" b="0" dirty="0">
                          <a:effectLst/>
                        </a:rPr>
                        <a:t> </a:t>
                      </a:r>
                      <a:endParaRPr lang="sl-SI" sz="2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75599" marT="62389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rgbClr val="002060"/>
                          </a:solidFill>
                          <a:effectLst/>
                        </a:rPr>
                        <a:t>5,79 MB </a:t>
                      </a:r>
                      <a:endParaRPr lang="sl-SI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75599" marT="62389" marB="0"/>
                </a:tc>
                <a:tc>
                  <a:txBody>
                    <a:bodyPr/>
                    <a:lstStyle/>
                    <a:p>
                      <a:pPr marR="57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rgbClr val="002060"/>
                          </a:solidFill>
                          <a:effectLst/>
                        </a:rPr>
                        <a:t>4,90 MB </a:t>
                      </a:r>
                      <a:endParaRPr lang="sl-SI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75599" marT="62389" marB="0"/>
                </a:tc>
                <a:extLst>
                  <a:ext uri="{0D108BD9-81ED-4DB2-BD59-A6C34878D82A}">
                    <a16:rowId xmlns:a16="http://schemas.microsoft.com/office/drawing/2014/main" val="1806089730"/>
                  </a:ext>
                </a:extLst>
              </a:tr>
              <a:tr h="511469">
                <a:tc>
                  <a:txBody>
                    <a:bodyPr/>
                    <a:lstStyle/>
                    <a:p>
                      <a:pPr marR="6985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>
                          <a:effectLst/>
                        </a:rPr>
                        <a:t>MP3 128 </a:t>
                      </a:r>
                      <a:r>
                        <a:rPr lang="sl-SI" sz="2000" b="0" dirty="0" err="1">
                          <a:effectLst/>
                        </a:rPr>
                        <a:t>kbps</a:t>
                      </a:r>
                      <a:r>
                        <a:rPr lang="sl-SI" sz="2000" b="0" dirty="0">
                          <a:effectLst/>
                        </a:rPr>
                        <a:t> </a:t>
                      </a:r>
                      <a:endParaRPr lang="sl-SI" sz="2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75599" marT="62389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rgbClr val="002060"/>
                          </a:solidFill>
                          <a:effectLst/>
                        </a:rPr>
                        <a:t>3,86 MB </a:t>
                      </a:r>
                      <a:endParaRPr lang="sl-SI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75599" marT="62389" marB="0"/>
                </a:tc>
                <a:tc>
                  <a:txBody>
                    <a:bodyPr/>
                    <a:lstStyle/>
                    <a:p>
                      <a:pPr marR="57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rgbClr val="002060"/>
                          </a:solidFill>
                          <a:effectLst/>
                        </a:rPr>
                        <a:t>3,27 MB </a:t>
                      </a:r>
                      <a:endParaRPr lang="sl-SI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75599" marT="62389" marB="0"/>
                </a:tc>
                <a:extLst>
                  <a:ext uri="{0D108BD9-81ED-4DB2-BD59-A6C34878D82A}">
                    <a16:rowId xmlns:a16="http://schemas.microsoft.com/office/drawing/2014/main" val="2435281877"/>
                  </a:ext>
                </a:extLst>
              </a:tr>
              <a:tr h="511469">
                <a:tc>
                  <a:txBody>
                    <a:bodyPr/>
                    <a:lstStyle/>
                    <a:p>
                      <a:pPr marR="6350"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 err="1">
                          <a:effectLst/>
                        </a:rPr>
                        <a:t>OGG</a:t>
                      </a:r>
                      <a:r>
                        <a:rPr lang="sl-SI" sz="2000" b="0" dirty="0">
                          <a:effectLst/>
                        </a:rPr>
                        <a:t> </a:t>
                      </a:r>
                      <a:endParaRPr lang="sl-SI" sz="2000" b="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75599" marT="62389" marB="0"/>
                </a:tc>
                <a:tc>
                  <a:txBody>
                    <a:bodyPr/>
                    <a:lstStyle/>
                    <a:p>
                      <a:pPr marR="8890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>
                          <a:solidFill>
                            <a:srgbClr val="002060"/>
                          </a:solidFill>
                          <a:effectLst/>
                        </a:rPr>
                        <a:t>3,59 MB </a:t>
                      </a:r>
                      <a:endParaRPr lang="sl-SI" sz="2000" b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75599" marT="62389" marB="0"/>
                </a:tc>
                <a:tc>
                  <a:txBody>
                    <a:bodyPr/>
                    <a:lstStyle/>
                    <a:p>
                      <a:pPr marR="5715"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sl-SI" sz="2000" b="0" dirty="0">
                          <a:solidFill>
                            <a:srgbClr val="002060"/>
                          </a:solidFill>
                          <a:effectLst/>
                        </a:rPr>
                        <a:t>2,93 MB </a:t>
                      </a:r>
                      <a:endParaRPr lang="sl-SI" sz="2000" b="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84407" marR="75599" marT="62389" marB="0"/>
                </a:tc>
                <a:extLst>
                  <a:ext uri="{0D108BD9-81ED-4DB2-BD59-A6C34878D82A}">
                    <a16:rowId xmlns:a16="http://schemas.microsoft.com/office/drawing/2014/main" val="2421640835"/>
                  </a:ext>
                </a:extLst>
              </a:tr>
            </a:tbl>
          </a:graphicData>
        </a:graphic>
      </p:graphicFrame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830852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Kodiranje znakov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550" indent="0">
              <a:buNone/>
            </a:pPr>
            <a:r>
              <a:rPr lang="sl-SI" dirty="0"/>
              <a:t>Na zaslonu vidimo tekst… </a:t>
            </a:r>
          </a:p>
          <a:p>
            <a:pPr lvl="1"/>
            <a:r>
              <a:rPr lang="sl-SI" dirty="0"/>
              <a:t>kako so znaki predstavljeni v digitalni obliki?</a:t>
            </a:r>
          </a:p>
          <a:p>
            <a:pPr lvl="1"/>
            <a:r>
              <a:rPr lang="sl-SI" dirty="0"/>
              <a:t>prenos iz računalnika v računalnik</a:t>
            </a:r>
          </a:p>
          <a:p>
            <a:pPr lvl="1"/>
            <a:r>
              <a:rPr lang="sl-SI" dirty="0"/>
              <a:t>kako bodo vizualno predstavljeni na prejemnikovem zaslonu?</a:t>
            </a:r>
          </a:p>
          <a:p>
            <a:pPr lvl="1"/>
            <a:endParaRPr lang="sl-SI" dirty="0"/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53284520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Predvajanje zvoka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digitalno-analogni</a:t>
            </a:r>
            <a:r>
              <a:rPr lang="sl-SI" dirty="0"/>
              <a:t> pretvornik</a:t>
            </a:r>
          </a:p>
          <a:p>
            <a:r>
              <a:rPr lang="sl-SI" dirty="0"/>
              <a:t>namesto ločenih AD in DA pretvornikov imajo sodobne zvočne kartice enoten čip za kodiranje in dekodiranje - </a:t>
            </a:r>
            <a:r>
              <a:rPr lang="sl-SI" b="1" dirty="0" err="1"/>
              <a:t>codec</a:t>
            </a:r>
            <a:endParaRPr lang="sl-SI" dirty="0"/>
          </a:p>
        </p:txBody>
      </p:sp>
      <p:pic>
        <p:nvPicPr>
          <p:cNvPr id="10242" name="Picture 2" descr="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4775" y="3975907"/>
            <a:ext cx="3909814" cy="2882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570672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861" y="853190"/>
            <a:ext cx="8172400" cy="6004810"/>
          </a:xfrm>
          <a:prstGeom prst="rect">
            <a:avLst/>
          </a:prstGeom>
        </p:spPr>
      </p:pic>
      <p:sp>
        <p:nvSpPr>
          <p:cNvPr id="4" name="Naslov 3"/>
          <p:cNvSpPr>
            <a:spLocks noGrp="1"/>
          </p:cNvSpPr>
          <p:nvPr>
            <p:ph type="title"/>
          </p:nvPr>
        </p:nvSpPr>
        <p:spPr>
          <a:xfrm>
            <a:off x="1339021" y="32618"/>
            <a:ext cx="7498080" cy="1143000"/>
          </a:xfrm>
        </p:spPr>
        <p:txBody>
          <a:bodyPr/>
          <a:lstStyle/>
          <a:p>
            <a:r>
              <a:rPr lang="sl-SI" dirty="0"/>
              <a:t>Hišni studio</a:t>
            </a:r>
          </a:p>
        </p:txBody>
      </p:sp>
    </p:spTree>
    <p:extLst>
      <p:ext uri="{BB962C8B-B14F-4D97-AF65-F5344CB8AC3E}">
        <p14:creationId xmlns:p14="http://schemas.microsoft.com/office/powerpoint/2010/main" val="2239396217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Elektronska glasba</a:t>
            </a:r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11266" name="Picture 2" descr="elektronska glasba | Sobotainfo.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545" y="0"/>
            <a:ext cx="6827455" cy="37551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560303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Elektronski zvok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5221560"/>
          </a:xfrm>
        </p:spPr>
        <p:txBody>
          <a:bodyPr>
            <a:normAutofit/>
          </a:bodyPr>
          <a:lstStyle/>
          <a:p>
            <a:r>
              <a:rPr lang="sl-SI" sz="2800" dirty="0"/>
              <a:t>ni nihanja, proizveden je električni signal </a:t>
            </a:r>
            <a:r>
              <a:rPr lang="sl-SI" sz="2800" dirty="0">
                <a:sym typeface="Wingdings" panose="05000000000000000000" pitchFamily="2" charset="2"/>
              </a:rPr>
              <a:t> ojačevalec  zvočnik</a:t>
            </a:r>
            <a:endParaRPr lang="sl-SI" sz="2800" dirty="0"/>
          </a:p>
          <a:p>
            <a:r>
              <a:rPr lang="sl-SI" sz="2400" dirty="0"/>
              <a:t>zvok nikoli enak tistemu, ki je posnet v naravi</a:t>
            </a:r>
          </a:p>
          <a:p>
            <a:r>
              <a:rPr lang="sl-SI" sz="2800" dirty="0"/>
              <a:t>ukaz za tvorjenje = komunikacijski protokol</a:t>
            </a:r>
          </a:p>
          <a:p>
            <a:r>
              <a:rPr lang="sl-SI" sz="2800" dirty="0"/>
              <a:t>podatki o tonu</a:t>
            </a:r>
          </a:p>
          <a:p>
            <a:pPr lvl="1"/>
            <a:r>
              <a:rPr lang="sl-SI" sz="2400" dirty="0"/>
              <a:t>višina, jakost, trajanje, barva=instrument, glasnost, kanal</a:t>
            </a:r>
          </a:p>
        </p:txBody>
      </p:sp>
      <p:pic>
        <p:nvPicPr>
          <p:cNvPr id="4" name="Picture 2" descr="https://upload.wikimedia.org/wikipedia/commons/e/e4/Micromoog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432199"/>
            <a:ext cx="3781747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72107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1954 </a:t>
            </a:r>
            <a:r>
              <a:rPr lang="sl-SI" dirty="0" err="1"/>
              <a:t>Fender</a:t>
            </a:r>
            <a:r>
              <a:rPr lang="sl-SI" dirty="0"/>
              <a:t> </a:t>
            </a:r>
            <a:r>
              <a:rPr lang="sl-SI" dirty="0" err="1"/>
              <a:t>Stratocaster</a:t>
            </a:r>
            <a:endParaRPr lang="sl-SI" dirty="0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35100" y="1447800"/>
            <a:ext cx="5369148" cy="1261120"/>
          </a:xfrm>
        </p:spPr>
        <p:txBody>
          <a:bodyPr>
            <a:noAutofit/>
          </a:bodyPr>
          <a:lstStyle/>
          <a:p>
            <a:r>
              <a:rPr lang="sl-SI" sz="2400" dirty="0">
                <a:hlinkClick r:id="rId2"/>
              </a:rPr>
              <a:t>prvi zvok </a:t>
            </a:r>
            <a:r>
              <a:rPr lang="sl-SI" sz="2400" dirty="0"/>
              <a:t>električne kitare</a:t>
            </a:r>
          </a:p>
          <a:p>
            <a:pPr lvl="1"/>
            <a:r>
              <a:rPr lang="sl-SI" sz="2000" dirty="0" err="1"/>
              <a:t>Stratocaster</a:t>
            </a:r>
            <a:r>
              <a:rPr lang="sl-SI" sz="2000" dirty="0"/>
              <a:t> kitaristi </a:t>
            </a:r>
          </a:p>
          <a:p>
            <a:pPr lvl="1"/>
            <a:r>
              <a:rPr lang="sl-SI" sz="1600" dirty="0" err="1"/>
              <a:t>Buddy</a:t>
            </a:r>
            <a:r>
              <a:rPr lang="sl-SI" sz="1600" dirty="0"/>
              <a:t> </a:t>
            </a:r>
            <a:r>
              <a:rPr lang="sl-SI" sz="1600" dirty="0" err="1"/>
              <a:t>Holly</a:t>
            </a:r>
            <a:r>
              <a:rPr lang="sl-SI" sz="1600" dirty="0"/>
              <a:t>, Jimi Hendrix, Mark </a:t>
            </a:r>
            <a:r>
              <a:rPr lang="sl-SI" sz="1600" dirty="0" err="1"/>
              <a:t>Knopfler</a:t>
            </a:r>
            <a:r>
              <a:rPr lang="sl-SI" sz="1600" dirty="0"/>
              <a:t> </a:t>
            </a:r>
          </a:p>
        </p:txBody>
      </p:sp>
      <p:pic>
        <p:nvPicPr>
          <p:cNvPr id="12290" name="Picture 2" descr="Rezultat iskanja slik za 1954 fender stratocaster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1309" y="3187491"/>
            <a:ext cx="7847856" cy="36705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https://upload.wikimedia.org/wikipedia/commons/thumb/b/b2/Stratocaster_closeup-SteveEF.jpg/800px-Stratocaster_closeup-SteveEF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36"/>
          <a:stretch/>
        </p:blipFill>
        <p:spPr bwMode="auto">
          <a:xfrm>
            <a:off x="7037376" y="587974"/>
            <a:ext cx="1943420" cy="2360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365384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561" y="3728268"/>
            <a:ext cx="8029575" cy="3162300"/>
          </a:xfrm>
          <a:prstGeom prst="rect">
            <a:avLst/>
          </a:prstGeom>
        </p:spPr>
      </p:pic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187624" y="260648"/>
            <a:ext cx="7499350" cy="4104456"/>
          </a:xfrm>
        </p:spPr>
        <p:txBody>
          <a:bodyPr>
            <a:normAutofit/>
          </a:bodyPr>
          <a:lstStyle/>
          <a:p>
            <a:r>
              <a:rPr lang="sl-SI" sz="2800" dirty="0"/>
              <a:t>na zvočno kartico priključimo </a:t>
            </a:r>
            <a:r>
              <a:rPr lang="sl-SI" sz="2800" dirty="0">
                <a:solidFill>
                  <a:schemeClr val="bg2"/>
                </a:solidFill>
              </a:rPr>
              <a:t>sintetizator</a:t>
            </a:r>
            <a:r>
              <a:rPr lang="sl-SI" sz="2800" dirty="0"/>
              <a:t> </a:t>
            </a:r>
            <a:r>
              <a:rPr lang="sl-SI" sz="2800" dirty="0">
                <a:solidFill>
                  <a:schemeClr val="bg2"/>
                </a:solidFill>
              </a:rPr>
              <a:t>zvoka</a:t>
            </a:r>
            <a:r>
              <a:rPr lang="sl-SI" sz="2800" dirty="0"/>
              <a:t> </a:t>
            </a:r>
            <a:r>
              <a:rPr lang="sl-SI" sz="1800" dirty="0"/>
              <a:t>(</a:t>
            </a:r>
            <a:r>
              <a:rPr lang="sl-SI" sz="1800" dirty="0" err="1"/>
              <a:t>Synthesizer</a:t>
            </a:r>
            <a:r>
              <a:rPr lang="sl-SI" sz="1800" dirty="0"/>
              <a:t>, klaviature </a:t>
            </a:r>
            <a:r>
              <a:rPr lang="sl-SI" sz="1800" dirty="0" err="1"/>
              <a:t>MIDI</a:t>
            </a:r>
            <a:r>
              <a:rPr lang="sl-SI" sz="1800" dirty="0"/>
              <a:t>)</a:t>
            </a:r>
          </a:p>
          <a:p>
            <a:r>
              <a:rPr lang="sl-SI" sz="2800" dirty="0" err="1">
                <a:solidFill>
                  <a:schemeClr val="bg2"/>
                </a:solidFill>
              </a:rPr>
              <a:t>sekvencer</a:t>
            </a:r>
            <a:r>
              <a:rPr lang="sl-SI" sz="2800" dirty="0"/>
              <a:t> zvoka </a:t>
            </a:r>
            <a:r>
              <a:rPr lang="sl-SI" sz="1800" dirty="0"/>
              <a:t>(</a:t>
            </a:r>
            <a:r>
              <a:rPr lang="sl-SI" sz="1800" dirty="0" err="1"/>
              <a:t>Sequencer</a:t>
            </a:r>
            <a:r>
              <a:rPr lang="sl-SI" sz="1800" dirty="0"/>
              <a:t>): </a:t>
            </a:r>
            <a:r>
              <a:rPr lang="sl-SI" sz="2800" dirty="0"/>
              <a:t>program, ki omogoča snemanje, urejanje, izvajanje</a:t>
            </a:r>
          </a:p>
          <a:p>
            <a:r>
              <a:rPr lang="sl-SI" sz="2800" dirty="0"/>
              <a:t>zvočni kanal (eden, več) </a:t>
            </a:r>
          </a:p>
          <a:p>
            <a:r>
              <a:rPr lang="sl-SI" sz="2800" dirty="0" err="1"/>
              <a:t>miksanje</a:t>
            </a:r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87166082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Format MIDI </a:t>
            </a:r>
            <a:r>
              <a:rPr lang="sl-SI" sz="2000" dirty="0"/>
              <a:t>(Musical Instrument </a:t>
            </a:r>
            <a:r>
              <a:rPr lang="sl-SI" sz="2000" dirty="0" err="1"/>
              <a:t>Digital</a:t>
            </a:r>
            <a:r>
              <a:rPr lang="sl-SI" sz="2000" dirty="0"/>
              <a:t> </a:t>
            </a:r>
            <a:r>
              <a:rPr lang="sl-SI" sz="2000" dirty="0" err="1"/>
              <a:t>Interface</a:t>
            </a:r>
            <a:r>
              <a:rPr lang="sl-SI" sz="2000" dirty="0"/>
              <a:t>)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zvok tvorimo</a:t>
            </a:r>
          </a:p>
          <a:p>
            <a:r>
              <a:rPr lang="sl-SI" dirty="0"/>
              <a:t>osnova je 128 tipk klaviature</a:t>
            </a:r>
          </a:p>
          <a:p>
            <a:pPr lvl="1"/>
            <a:r>
              <a:rPr lang="sl-SI" dirty="0"/>
              <a:t>številka tipke 7 bitov + opis tona 1 </a:t>
            </a:r>
            <a:r>
              <a:rPr lang="sl-SI" dirty="0" err="1"/>
              <a:t>byte</a:t>
            </a:r>
            <a:endParaRPr lang="sl-SI" dirty="0"/>
          </a:p>
          <a:p>
            <a:pPr lvl="1"/>
            <a:r>
              <a:rPr lang="sl-SI" dirty="0"/>
              <a:t>ni barve</a:t>
            </a:r>
          </a:p>
          <a:p>
            <a:r>
              <a:rPr lang="sl-SI" dirty="0"/>
              <a:t>1971 Jean </a:t>
            </a:r>
            <a:r>
              <a:rPr lang="sl-SI" dirty="0" err="1"/>
              <a:t>Michel</a:t>
            </a:r>
            <a:r>
              <a:rPr lang="sl-SI" dirty="0"/>
              <a:t> </a:t>
            </a:r>
            <a:r>
              <a:rPr lang="sl-SI" dirty="0" err="1"/>
              <a:t>Jarre</a:t>
            </a:r>
            <a:r>
              <a:rPr lang="sl-SI" dirty="0"/>
              <a:t> </a:t>
            </a:r>
            <a:r>
              <a:rPr lang="sl-SI" sz="2000" dirty="0"/>
              <a:t>(domač elektronski orkester)</a:t>
            </a:r>
          </a:p>
          <a:p>
            <a:pPr lvl="2"/>
            <a:r>
              <a:rPr lang="sl-SI" dirty="0" err="1">
                <a:hlinkClick r:id="rId3"/>
              </a:rPr>
              <a:t>Oxygène</a:t>
            </a:r>
            <a:r>
              <a:rPr lang="sl-SI" dirty="0"/>
              <a:t> 1976 </a:t>
            </a:r>
          </a:p>
          <a:p>
            <a:pPr lvl="2"/>
            <a:endParaRPr lang="sl-SI" dirty="0"/>
          </a:p>
          <a:p>
            <a:pPr lvl="1"/>
            <a:endParaRPr lang="sl-SI" dirty="0"/>
          </a:p>
        </p:txBody>
      </p:sp>
      <p:pic>
        <p:nvPicPr>
          <p:cNvPr id="13314" name="Picture 2" descr="Oxygene album cover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3421" y="4834507"/>
            <a:ext cx="2023492" cy="20234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16" name="Picture 4" descr="Portret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8653" y="5201914"/>
            <a:ext cx="1104057" cy="1656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1775138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 descr="APS Sony HXR HD Camcorder Operating Guide - Help Wiki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07776"/>
            <a:ext cx="8892480" cy="696577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2840" y="6227638"/>
            <a:ext cx="8439640" cy="1260723"/>
          </a:xfrm>
        </p:spPr>
        <p:txBody>
          <a:bodyPr>
            <a:normAutofit/>
          </a:bodyPr>
          <a:lstStyle/>
          <a:p>
            <a:r>
              <a:rPr lang="sl-SI" sz="4400" dirty="0">
                <a:solidFill>
                  <a:srgbClr val="FF0000"/>
                </a:solidFill>
              </a:rPr>
              <a:t>KODIRANJE gibljive slike</a:t>
            </a:r>
          </a:p>
        </p:txBody>
      </p:sp>
    </p:spTree>
    <p:extLst>
      <p:ext uri="{BB962C8B-B14F-4D97-AF65-F5344CB8AC3E}">
        <p14:creationId xmlns:p14="http://schemas.microsoft.com/office/powerpoint/2010/main" val="3384304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Vrste predstavitev z gibljivo sliko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Video</a:t>
            </a:r>
          </a:p>
          <a:p>
            <a:pPr lvl="1"/>
            <a:r>
              <a:rPr lang="sl-SI" dirty="0"/>
              <a:t>snemanje, urejanje, predvajanje gibljivih slik</a:t>
            </a:r>
          </a:p>
          <a:p>
            <a:r>
              <a:rPr lang="sl-SI" dirty="0">
                <a:solidFill>
                  <a:srgbClr val="FF0000"/>
                </a:solidFill>
              </a:rPr>
              <a:t>Animacija</a:t>
            </a:r>
          </a:p>
          <a:p>
            <a:pPr lvl="1"/>
            <a:r>
              <a:rPr lang="sl-SI" dirty="0"/>
              <a:t>navidezno oživljanje s premikanjem figur</a:t>
            </a:r>
          </a:p>
          <a:p>
            <a:r>
              <a:rPr lang="sl-SI" dirty="0">
                <a:solidFill>
                  <a:srgbClr val="FF0000"/>
                </a:solidFill>
              </a:rPr>
              <a:t>Navidezna resničnost</a:t>
            </a:r>
          </a:p>
          <a:p>
            <a:pPr lvl="1"/>
            <a:r>
              <a:rPr lang="sl-SI" dirty="0"/>
              <a:t>računalniško izdelano okolje</a:t>
            </a:r>
          </a:p>
        </p:txBody>
      </p:sp>
    </p:spTree>
    <p:extLst>
      <p:ext uri="{BB962C8B-B14F-4D97-AF65-F5344CB8AC3E}">
        <p14:creationId xmlns:p14="http://schemas.microsoft.com/office/powerpoint/2010/main" val="346211181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8" name="Picture 4" descr="prs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628800"/>
            <a:ext cx="7128792" cy="4752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Naslov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sz="5400" dirty="0">
                <a:solidFill>
                  <a:srgbClr val="FF0000"/>
                </a:solidFill>
              </a:rPr>
              <a:t>VIDEO</a:t>
            </a:r>
          </a:p>
        </p:txBody>
      </p:sp>
    </p:spTree>
    <p:extLst>
      <p:ext uri="{BB962C8B-B14F-4D97-AF65-F5344CB8AC3E}">
        <p14:creationId xmlns:p14="http://schemas.microsoft.com/office/powerpoint/2010/main" val="41505008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ASCII osnovni kodni standard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35100" y="1447800"/>
            <a:ext cx="7499350" cy="4933528"/>
          </a:xfrm>
        </p:spPr>
        <p:txBody>
          <a:bodyPr>
            <a:normAutofit fontScale="77500" lnSpcReduction="20000"/>
          </a:bodyPr>
          <a:lstStyle/>
          <a:p>
            <a:r>
              <a:rPr lang="sl-SI" dirty="0"/>
              <a:t>Leta 1970 osnoven ASCII (angl. </a:t>
            </a:r>
            <a:r>
              <a:rPr lang="sl-SI" dirty="0" err="1"/>
              <a:t>american</a:t>
            </a:r>
            <a:r>
              <a:rPr lang="sl-SI" dirty="0"/>
              <a:t> standard </a:t>
            </a:r>
            <a:r>
              <a:rPr lang="sl-SI" dirty="0" err="1"/>
              <a:t>code</a:t>
            </a:r>
            <a:r>
              <a:rPr lang="sl-SI" dirty="0"/>
              <a:t> </a:t>
            </a:r>
            <a:r>
              <a:rPr lang="sl-SI" dirty="0" err="1"/>
              <a:t>for</a:t>
            </a:r>
            <a:r>
              <a:rPr lang="sl-SI" dirty="0"/>
              <a:t> </a:t>
            </a:r>
            <a:r>
              <a:rPr lang="sl-SI" dirty="0" err="1"/>
              <a:t>information</a:t>
            </a:r>
            <a:r>
              <a:rPr lang="sl-SI" dirty="0"/>
              <a:t> </a:t>
            </a:r>
            <a:r>
              <a:rPr lang="sl-SI" dirty="0" err="1"/>
              <a:t>interchange</a:t>
            </a:r>
            <a:r>
              <a:rPr lang="sl-SI" dirty="0"/>
              <a:t>) standard</a:t>
            </a:r>
          </a:p>
          <a:p>
            <a:pPr lvl="1"/>
            <a:r>
              <a:rPr lang="sl-SI" dirty="0"/>
              <a:t>kode za 128 znakov</a:t>
            </a:r>
          </a:p>
          <a:p>
            <a:pPr lvl="1"/>
            <a:r>
              <a:rPr lang="sl-SI" dirty="0"/>
              <a:t>uporablja 7 bitov (128 znakov, osmi bit se uporablja kot paritetni bit za kontrolo napak pri prenosu) </a:t>
            </a:r>
          </a:p>
          <a:p>
            <a:pPr lvl="1"/>
            <a:r>
              <a:rPr lang="sl-SI" dirty="0"/>
              <a:t>neposredno uporaben le v angleško govorečih področjih (ni č, š, ž-jev)</a:t>
            </a:r>
          </a:p>
          <a:p>
            <a:endParaRPr lang="sl-SI" dirty="0"/>
          </a:p>
          <a:p>
            <a:pPr marL="82550" indent="0">
              <a:buNone/>
            </a:pPr>
            <a:r>
              <a:rPr lang="sl-SI" dirty="0"/>
              <a:t>ASCII vsebuje</a:t>
            </a:r>
          </a:p>
          <a:p>
            <a:r>
              <a:rPr lang="sl-SI" dirty="0"/>
              <a:t>95 vidnih znakov (vključujoč tudi presledek).</a:t>
            </a:r>
          </a:p>
          <a:p>
            <a:r>
              <a:rPr lang="sl-SI" dirty="0"/>
              <a:t>vrednosti od 0 do 31 in 127 so kontrolni znaki, ki so namenjeni za računalniške komunikacije in za krmiljenje vhodno-izhodnih naprav</a:t>
            </a:r>
          </a:p>
        </p:txBody>
      </p:sp>
    </p:spTree>
    <p:extLst>
      <p:ext uri="{BB962C8B-B14F-4D97-AF65-F5344CB8AC3E}">
        <p14:creationId xmlns:p14="http://schemas.microsoft.com/office/powerpoint/2010/main" val="370789913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>
                <a:solidFill>
                  <a:schemeClr val="accent4"/>
                </a:solidFill>
              </a:rPr>
              <a:t>Video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altLang="sl-SI" dirty="0"/>
              <a:t>zaporedje slik in zvoka</a:t>
            </a:r>
          </a:p>
          <a:p>
            <a:r>
              <a:rPr lang="sl-SI" altLang="sl-SI" dirty="0"/>
              <a:t>izvira iz fotografije in</a:t>
            </a:r>
            <a:br>
              <a:rPr lang="sl-SI" altLang="sl-SI" dirty="0"/>
            </a:br>
            <a:r>
              <a:rPr lang="sl-SI" altLang="sl-SI" dirty="0"/>
              <a:t>kinematografije</a:t>
            </a:r>
          </a:p>
          <a:p>
            <a:pPr lvl="1"/>
            <a:r>
              <a:rPr lang="sl-SI" altLang="sl-SI" sz="2000" dirty="0"/>
              <a:t>gr. </a:t>
            </a:r>
            <a:r>
              <a:rPr lang="sl-SI" altLang="sl-SI" sz="2000" dirty="0" err="1"/>
              <a:t>kinema</a:t>
            </a:r>
            <a:r>
              <a:rPr lang="sl-SI" altLang="sl-SI" sz="2000" dirty="0"/>
              <a:t> (gibanje), </a:t>
            </a:r>
            <a:r>
              <a:rPr lang="sl-SI" altLang="sl-SI" sz="2000" dirty="0" err="1"/>
              <a:t>graphein</a:t>
            </a:r>
            <a:r>
              <a:rPr lang="sl-SI" altLang="sl-SI" sz="2000" dirty="0"/>
              <a:t> (zapis)</a:t>
            </a:r>
          </a:p>
          <a:p>
            <a:r>
              <a:rPr lang="sl-SI" altLang="sl-SI" dirty="0"/>
              <a:t>1895: začetek kinematografije</a:t>
            </a:r>
          </a:p>
          <a:p>
            <a:pPr lvl="1"/>
            <a:r>
              <a:rPr lang="sl-SI" altLang="sl-SI" dirty="0"/>
              <a:t>Brata </a:t>
            </a:r>
            <a:r>
              <a:rPr lang="sl-SI" altLang="sl-SI" dirty="0" err="1"/>
              <a:t>Lumiere</a:t>
            </a:r>
            <a:r>
              <a:rPr lang="sl-SI" altLang="sl-SI" dirty="0"/>
              <a:t>, prvo javno predvajanje filma v kavarni v Parizu – </a:t>
            </a:r>
            <a:r>
              <a:rPr lang="sl-SI" altLang="sl-SI" sz="2400" dirty="0">
                <a:hlinkClick r:id="rId2"/>
              </a:rPr>
              <a:t>Odhod iz tovarne</a:t>
            </a:r>
            <a:endParaRPr lang="sl-SI" altLang="sl-SI" sz="2400" dirty="0"/>
          </a:p>
          <a:p>
            <a:endParaRPr lang="sl-SI" altLang="sl-SI" dirty="0"/>
          </a:p>
        </p:txBody>
      </p:sp>
      <p:pic>
        <p:nvPicPr>
          <p:cNvPr id="6146" name="Picture 2" descr="Portr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264890"/>
            <a:ext cx="2095500" cy="282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65681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Zajem video podatkov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analogno</a:t>
            </a:r>
            <a:r>
              <a:rPr lang="sl-SI" dirty="0"/>
              <a:t> (videokamera – potrebno digitalizirati)</a:t>
            </a:r>
          </a:p>
          <a:p>
            <a:r>
              <a:rPr lang="sl-SI" dirty="0">
                <a:solidFill>
                  <a:srgbClr val="FF0000"/>
                </a:solidFill>
              </a:rPr>
              <a:t>digitalno</a:t>
            </a:r>
            <a:r>
              <a:rPr lang="sl-SI" dirty="0"/>
              <a:t> (digitalni fotoaparat / kamera)</a:t>
            </a:r>
          </a:p>
          <a:p>
            <a:r>
              <a:rPr lang="sl-SI" dirty="0">
                <a:solidFill>
                  <a:srgbClr val="FF0000"/>
                </a:solidFill>
              </a:rPr>
              <a:t>računalniško generiran </a:t>
            </a:r>
            <a:r>
              <a:rPr lang="sl-SI" dirty="0"/>
              <a:t>zapis (programi,  snemanje zaslona…)</a:t>
            </a:r>
          </a:p>
          <a:p>
            <a:endParaRPr lang="sl-SI" dirty="0"/>
          </a:p>
        </p:txBody>
      </p:sp>
      <p:pic>
        <p:nvPicPr>
          <p:cNvPr id="20482" name="Picture 2" descr="liv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149080"/>
            <a:ext cx="3494162" cy="26245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6997581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Kodiranje videa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velikost datoteke v odvisnosti od kakovosti</a:t>
            </a:r>
            <a:endParaRPr lang="sl-SI" dirty="0"/>
          </a:p>
          <a:p>
            <a:r>
              <a:rPr lang="sl-SI" dirty="0"/>
              <a:t>velikost video datoteke določajo</a:t>
            </a:r>
          </a:p>
          <a:p>
            <a:pPr lvl="1"/>
            <a:r>
              <a:rPr lang="sl-SI" dirty="0">
                <a:solidFill>
                  <a:srgbClr val="FF0000"/>
                </a:solidFill>
              </a:rPr>
              <a:t>velikost video okvirja </a:t>
            </a:r>
            <a:r>
              <a:rPr lang="sl-SI" dirty="0"/>
              <a:t>(ang. image </a:t>
            </a:r>
            <a:r>
              <a:rPr lang="sl-SI" dirty="0" err="1"/>
              <a:t>size</a:t>
            </a:r>
            <a:r>
              <a:rPr lang="sl-SI" dirty="0"/>
              <a:t>)</a:t>
            </a:r>
          </a:p>
          <a:p>
            <a:pPr lvl="1"/>
            <a:r>
              <a:rPr lang="sl-SI" dirty="0">
                <a:solidFill>
                  <a:srgbClr val="FF0000"/>
                </a:solidFill>
              </a:rPr>
              <a:t>barvna globina </a:t>
            </a:r>
            <a:r>
              <a:rPr lang="sl-SI" dirty="0"/>
              <a:t>(ang. </a:t>
            </a:r>
            <a:r>
              <a:rPr lang="sl-SI" dirty="0" err="1"/>
              <a:t>color</a:t>
            </a:r>
            <a:r>
              <a:rPr lang="sl-SI" dirty="0"/>
              <a:t> </a:t>
            </a:r>
            <a:r>
              <a:rPr lang="sl-SI" dirty="0" err="1"/>
              <a:t>depth</a:t>
            </a:r>
            <a:r>
              <a:rPr lang="sl-SI" dirty="0"/>
              <a:t>)</a:t>
            </a:r>
          </a:p>
          <a:p>
            <a:pPr lvl="1"/>
            <a:r>
              <a:rPr lang="sl-SI" dirty="0">
                <a:solidFill>
                  <a:srgbClr val="FF0000"/>
                </a:solidFill>
              </a:rPr>
              <a:t>hitrost prenosa sličic </a:t>
            </a:r>
            <a:r>
              <a:rPr lang="sl-SI" dirty="0"/>
              <a:t>(ang. </a:t>
            </a:r>
            <a:r>
              <a:rPr lang="sl-SI" dirty="0" err="1"/>
              <a:t>frame</a:t>
            </a:r>
            <a:r>
              <a:rPr lang="sl-SI" dirty="0"/>
              <a:t> </a:t>
            </a:r>
            <a:r>
              <a:rPr lang="sl-SI" dirty="0" err="1"/>
              <a:t>rate</a:t>
            </a:r>
            <a:r>
              <a:rPr lang="sl-SI" dirty="0"/>
              <a:t>)</a:t>
            </a:r>
          </a:p>
          <a:p>
            <a:pPr lvl="1"/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98469600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Velikost video okvirja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320 × 240 </a:t>
            </a:r>
            <a:r>
              <a:rPr lang="sl-SI" dirty="0" err="1"/>
              <a:t>pikslov</a:t>
            </a:r>
            <a:r>
              <a:rPr lang="sl-SI" dirty="0"/>
              <a:t> (splet)</a:t>
            </a:r>
          </a:p>
          <a:p>
            <a:r>
              <a:rPr lang="sl-SI" dirty="0"/>
              <a:t>640 x 480 </a:t>
            </a:r>
            <a:r>
              <a:rPr lang="sl-SI" dirty="0" err="1"/>
              <a:t>pikslov</a:t>
            </a:r>
            <a:r>
              <a:rPr lang="sl-SI" dirty="0"/>
              <a:t> (resolucija VGA)</a:t>
            </a:r>
          </a:p>
          <a:p>
            <a:r>
              <a:rPr lang="sl-SI" dirty="0"/>
              <a:t>1080 × 720 </a:t>
            </a:r>
            <a:r>
              <a:rPr lang="sl-SI" dirty="0" err="1"/>
              <a:t>pikslov</a:t>
            </a:r>
            <a:endParaRPr lang="sl-SI" dirty="0"/>
          </a:p>
          <a:p>
            <a:endParaRPr lang="sl-SI" dirty="0"/>
          </a:p>
          <a:p>
            <a:r>
              <a:rPr lang="sl-SI" dirty="0"/>
              <a:t>razmerje 4:3, 16:9</a:t>
            </a:r>
          </a:p>
          <a:p>
            <a:endParaRPr lang="sl-SI" dirty="0"/>
          </a:p>
        </p:txBody>
      </p:sp>
      <p:pic>
        <p:nvPicPr>
          <p:cNvPr id="17410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4455065"/>
            <a:ext cx="6656055" cy="1788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4251207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Hitrost prenosa FRAMERATE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altLang="sl-SI" dirty="0" err="1"/>
              <a:t>frames</a:t>
            </a:r>
            <a:r>
              <a:rPr lang="sl-SI" altLang="sl-SI" dirty="0"/>
              <a:t> per </a:t>
            </a:r>
            <a:r>
              <a:rPr lang="sl-SI" altLang="sl-SI" dirty="0" err="1"/>
              <a:t>second</a:t>
            </a:r>
            <a:endParaRPr lang="sl-SI" altLang="sl-SI" dirty="0"/>
          </a:p>
          <a:p>
            <a:r>
              <a:rPr lang="sl-SI" altLang="sl-SI" dirty="0"/>
              <a:t>na TV zaslonu več slik v sekundi </a:t>
            </a:r>
          </a:p>
          <a:p>
            <a:pPr lvl="1"/>
            <a:r>
              <a:rPr lang="sl-SI" altLang="sl-SI" dirty="0"/>
              <a:t>naš TV sistem PAL – 25 </a:t>
            </a:r>
            <a:r>
              <a:rPr lang="sl-SI" altLang="sl-SI" dirty="0" err="1"/>
              <a:t>fps</a:t>
            </a:r>
            <a:endParaRPr lang="sl-SI" altLang="sl-SI" dirty="0"/>
          </a:p>
          <a:p>
            <a:pPr lvl="1"/>
            <a:r>
              <a:rPr lang="sl-SI" altLang="sl-SI" dirty="0"/>
              <a:t>pri ameriškem NTSC – 30 </a:t>
            </a:r>
            <a:r>
              <a:rPr lang="sl-SI" altLang="sl-SI" dirty="0" err="1"/>
              <a:t>fps</a:t>
            </a:r>
            <a:endParaRPr lang="sl-SI" altLang="sl-SI" dirty="0"/>
          </a:p>
          <a:p>
            <a:r>
              <a:rPr lang="sl-SI" altLang="sl-SI" dirty="0"/>
              <a:t>za digitalno televizijo se v Evropi uporablja standard DVB</a:t>
            </a:r>
          </a:p>
          <a:p>
            <a:pPr lvl="1"/>
            <a:endParaRPr lang="sl-SI" dirty="0"/>
          </a:p>
        </p:txBody>
      </p:sp>
      <p:pic>
        <p:nvPicPr>
          <p:cNvPr id="18434" name="Picture 2" descr="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6296" y="4581128"/>
            <a:ext cx="1104900" cy="90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117460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/>
              <a:t>Kako izračunamo velikost video datoteke?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82550" indent="0">
              <a:spcAft>
                <a:spcPts val="600"/>
              </a:spcAft>
              <a:buNone/>
            </a:pPr>
            <a:endParaRPr lang="sl-SI" dirty="0">
              <a:solidFill>
                <a:srgbClr val="FF0000"/>
              </a:solidFill>
            </a:endParaRPr>
          </a:p>
          <a:p>
            <a:pPr marL="82550" indent="0" algn="ctr">
              <a:spcAft>
                <a:spcPts val="600"/>
              </a:spcAft>
              <a:buNone/>
            </a:pPr>
            <a:r>
              <a:rPr lang="sl-SI" dirty="0" err="1">
                <a:solidFill>
                  <a:srgbClr val="FF0000"/>
                </a:solidFill>
              </a:rPr>
              <a:t>framerate</a:t>
            </a:r>
            <a:r>
              <a:rPr lang="sl-SI" dirty="0">
                <a:solidFill>
                  <a:srgbClr val="FF0000"/>
                </a:solidFill>
              </a:rPr>
              <a:t> * velikost video okvirja [</a:t>
            </a:r>
            <a:r>
              <a:rPr lang="sl-SI" dirty="0" err="1">
                <a:solidFill>
                  <a:srgbClr val="FF0000"/>
                </a:solidFill>
              </a:rPr>
              <a:t>px</a:t>
            </a:r>
            <a:r>
              <a:rPr lang="sl-SI" dirty="0">
                <a:solidFill>
                  <a:srgbClr val="FF0000"/>
                </a:solidFill>
              </a:rPr>
              <a:t>] * barvna globina [bit] * trajanje videa v sekundah / 8 </a:t>
            </a:r>
          </a:p>
          <a:p>
            <a:pPr marL="82550" indent="0" algn="ctr">
              <a:spcAft>
                <a:spcPts val="600"/>
              </a:spcAft>
              <a:buNone/>
            </a:pPr>
            <a:r>
              <a:rPr lang="sl-SI" dirty="0">
                <a:solidFill>
                  <a:srgbClr val="FF0000"/>
                </a:solidFill>
              </a:rPr>
              <a:t>= velikost datoteke [</a:t>
            </a:r>
            <a:r>
              <a:rPr lang="sl-SI" dirty="0" err="1">
                <a:solidFill>
                  <a:srgbClr val="FF0000"/>
                </a:solidFill>
              </a:rPr>
              <a:t>byte</a:t>
            </a:r>
            <a:r>
              <a:rPr lang="sl-SI" dirty="0">
                <a:solidFill>
                  <a:srgbClr val="FF0000"/>
                </a:solidFill>
              </a:rPr>
              <a:t>]</a:t>
            </a:r>
          </a:p>
          <a:p>
            <a:endParaRPr lang="sl-SI" dirty="0"/>
          </a:p>
          <a:p>
            <a:r>
              <a:rPr lang="sl-SI" dirty="0"/>
              <a:t>Primer:</a:t>
            </a:r>
          </a:p>
          <a:p>
            <a:pPr lvl="1"/>
            <a:r>
              <a:rPr lang="sl-SI" dirty="0"/>
              <a:t>ena sekunda video posnetka</a:t>
            </a:r>
          </a:p>
          <a:p>
            <a:pPr lvl="1"/>
            <a:r>
              <a:rPr lang="sl-SI" dirty="0"/>
              <a:t>hitrosti 15 sličic na sekundo</a:t>
            </a:r>
          </a:p>
          <a:p>
            <a:pPr lvl="1"/>
            <a:r>
              <a:rPr lang="sl-SI" dirty="0"/>
              <a:t>velikost video okvirja 320 x 240</a:t>
            </a:r>
          </a:p>
          <a:p>
            <a:pPr lvl="1"/>
            <a:r>
              <a:rPr lang="sl-SI" dirty="0"/>
              <a:t>z barvno globino 24 bitov</a:t>
            </a:r>
          </a:p>
          <a:p>
            <a:pPr marL="403225" lvl="1" indent="0">
              <a:buNone/>
            </a:pPr>
            <a:r>
              <a:rPr lang="sl-SI" dirty="0"/>
              <a:t>=  cca 3,3 MB</a:t>
            </a:r>
          </a:p>
          <a:p>
            <a:pPr marL="403225" lvl="1" indent="0">
              <a:buNone/>
            </a:pPr>
            <a:r>
              <a:rPr lang="sl-SI" dirty="0"/>
              <a:t>To pomeni, da bi en CD lahko zajemal samo tri minute video posnetka z navedenimi značilnostmi.</a:t>
            </a:r>
          </a:p>
        </p:txBody>
      </p:sp>
    </p:spTree>
    <p:extLst>
      <p:ext uri="{BB962C8B-B14F-4D97-AF65-F5344CB8AC3E}">
        <p14:creationId xmlns:p14="http://schemas.microsoft.com/office/powerpoint/2010/main" val="37510071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err="1"/>
              <a:t>Streaming</a:t>
            </a:r>
            <a:r>
              <a:rPr lang="sl-SI" dirty="0"/>
              <a:t> video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550" indent="0">
              <a:buNone/>
            </a:pPr>
            <a:r>
              <a:rPr lang="sl-SI" dirty="0"/>
              <a:t>= predvajanje video posnetka v sprotnem načinu </a:t>
            </a:r>
          </a:p>
          <a:p>
            <a:pPr lvl="1"/>
            <a:r>
              <a:rPr lang="sl-SI" dirty="0"/>
              <a:t>problem velikih video datotek </a:t>
            </a:r>
          </a:p>
          <a:p>
            <a:pPr lvl="1"/>
            <a:r>
              <a:rPr lang="sl-SI" dirty="0"/>
              <a:t>predvaja se samo en del video posnetka</a:t>
            </a:r>
          </a:p>
          <a:p>
            <a:pPr lvl="1"/>
            <a:r>
              <a:rPr lang="sl-SI" dirty="0"/>
              <a:t>cel video posnetek ostane na strežniku</a:t>
            </a:r>
          </a:p>
        </p:txBody>
      </p:sp>
      <p:pic>
        <p:nvPicPr>
          <p:cNvPr id="19460" name="Picture 4" descr="How Many Streaming Video Services Does The Average Person Subscribe To?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691680" y="4221088"/>
            <a:ext cx="5112006" cy="26369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8501995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Stiskanje video datoteke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algoritmi stisnejo video posnetek pred shranjevanjem na disk </a:t>
            </a:r>
            <a:r>
              <a:rPr lang="sl-SI" sz="2000" dirty="0">
                <a:solidFill>
                  <a:srgbClr val="FF0000"/>
                </a:solidFill>
              </a:rPr>
              <a:t>(</a:t>
            </a:r>
            <a:r>
              <a:rPr lang="sl-SI" sz="2000" dirty="0" err="1">
                <a:solidFill>
                  <a:srgbClr val="FF0000"/>
                </a:solidFill>
              </a:rPr>
              <a:t>KOmpresirajo</a:t>
            </a:r>
            <a:r>
              <a:rPr lang="sl-SI" sz="2000" dirty="0">
                <a:solidFill>
                  <a:srgbClr val="FF0000"/>
                </a:solidFill>
              </a:rPr>
              <a:t>)</a:t>
            </a:r>
          </a:p>
          <a:p>
            <a:r>
              <a:rPr lang="sl-SI" dirty="0"/>
              <a:t>ob predvajanju raztegnejo na prvotno velikost </a:t>
            </a:r>
            <a:r>
              <a:rPr lang="sl-SI" sz="2000" dirty="0">
                <a:solidFill>
                  <a:srgbClr val="FF0000"/>
                </a:solidFill>
              </a:rPr>
              <a:t>(</a:t>
            </a:r>
            <a:r>
              <a:rPr lang="sl-SI" sz="2000" dirty="0" err="1">
                <a:solidFill>
                  <a:srgbClr val="FF0000"/>
                </a:solidFill>
              </a:rPr>
              <a:t>DEKompresirajo</a:t>
            </a:r>
            <a:r>
              <a:rPr lang="sl-SI" sz="2000" dirty="0">
                <a:solidFill>
                  <a:srgbClr val="FF0000"/>
                </a:solidFill>
              </a:rPr>
              <a:t>)</a:t>
            </a:r>
          </a:p>
          <a:p>
            <a:r>
              <a:rPr lang="sl-SI" dirty="0"/>
              <a:t>KODEK </a:t>
            </a:r>
            <a:r>
              <a:rPr lang="sl-SI" sz="2000" dirty="0">
                <a:solidFill>
                  <a:srgbClr val="FF0000"/>
                </a:solidFill>
              </a:rPr>
              <a:t>(</a:t>
            </a:r>
            <a:r>
              <a:rPr lang="sl-SI" sz="2000" dirty="0" err="1">
                <a:solidFill>
                  <a:srgbClr val="FF0000"/>
                </a:solidFill>
              </a:rPr>
              <a:t>COding</a:t>
            </a:r>
            <a:r>
              <a:rPr lang="sl-SI" sz="2000" dirty="0">
                <a:solidFill>
                  <a:srgbClr val="FF0000"/>
                </a:solidFill>
              </a:rPr>
              <a:t> </a:t>
            </a:r>
            <a:r>
              <a:rPr lang="sl-SI" sz="2000" dirty="0" err="1">
                <a:solidFill>
                  <a:srgbClr val="FF0000"/>
                </a:solidFill>
              </a:rPr>
              <a:t>DECoding</a:t>
            </a:r>
            <a:r>
              <a:rPr lang="sl-SI" sz="2000" dirty="0">
                <a:solidFill>
                  <a:srgbClr val="FF0000"/>
                </a:solidFill>
              </a:rPr>
              <a:t>) </a:t>
            </a:r>
            <a:r>
              <a:rPr lang="sl-SI" dirty="0"/>
              <a:t>je algoritem za kodiranje in dekodiranje analognih signalov v digitalno obliko in nasprotno</a:t>
            </a:r>
          </a:p>
          <a:p>
            <a:pPr marL="61913" indent="0">
              <a:buNone/>
            </a:pP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2917614384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/>
              <a:t>Formati zapisa videa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sl-SI" altLang="sl-SI" sz="2800" dirty="0">
                <a:solidFill>
                  <a:schemeClr val="bg2"/>
                </a:solidFill>
              </a:rPr>
              <a:t>MPEG </a:t>
            </a:r>
            <a:r>
              <a:rPr lang="en-US" altLang="sl-SI" sz="2800" dirty="0">
                <a:solidFill>
                  <a:schemeClr val="bg2"/>
                </a:solidFill>
              </a:rPr>
              <a:t>(Moving Picture Experts Group)</a:t>
            </a:r>
          </a:p>
          <a:p>
            <a:pPr lvl="1"/>
            <a:r>
              <a:rPr lang="sl-SI" altLang="sl-SI" dirty="0"/>
              <a:t>shrani prvo sliko, vsako naslednjo pa le spremembe od prejšnje slike</a:t>
            </a:r>
          </a:p>
          <a:p>
            <a:pPr lvl="1"/>
            <a:r>
              <a:rPr lang="sl-SI" altLang="sl-SI" dirty="0"/>
              <a:t>MPEG-1 je najstarejši standard (MPEG-4)</a:t>
            </a:r>
          </a:p>
          <a:p>
            <a:r>
              <a:rPr lang="sl-SI" altLang="sl-SI" sz="2800" dirty="0">
                <a:solidFill>
                  <a:schemeClr val="bg2"/>
                </a:solidFill>
              </a:rPr>
              <a:t>DIVX</a:t>
            </a:r>
            <a:r>
              <a:rPr lang="sl-SI" altLang="sl-SI" sz="2800" dirty="0"/>
              <a:t> (</a:t>
            </a:r>
            <a:r>
              <a:rPr lang="sl-SI" altLang="sl-SI" sz="2800" dirty="0" err="1"/>
              <a:t>Digital</a:t>
            </a:r>
            <a:r>
              <a:rPr lang="sl-SI" altLang="sl-SI" sz="2800" dirty="0"/>
              <a:t> Video Express)</a:t>
            </a:r>
          </a:p>
          <a:p>
            <a:pPr lvl="1"/>
            <a:r>
              <a:rPr lang="sl-SI" altLang="sl-SI" sz="2400" dirty="0"/>
              <a:t>obvod MPEG-4</a:t>
            </a:r>
          </a:p>
          <a:p>
            <a:pPr lvl="1"/>
            <a:r>
              <a:rPr lang="sl-SI" altLang="sl-SI" sz="2400" dirty="0"/>
              <a:t>način </a:t>
            </a:r>
            <a:r>
              <a:rPr lang="sl-SI" altLang="sl-SI" sz="2400" dirty="0" err="1"/>
              <a:t>kompresiranja</a:t>
            </a:r>
            <a:r>
              <a:rPr lang="sl-SI" altLang="sl-SI" sz="2400" dirty="0"/>
              <a:t>, ki zelo stisne in omogoča hiter prenos brez velikih izgub</a:t>
            </a:r>
          </a:p>
          <a:p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2345029002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>
                <a:solidFill>
                  <a:schemeClr val="bg2"/>
                </a:solidFill>
              </a:rPr>
              <a:t>AVI</a:t>
            </a:r>
            <a:r>
              <a:rPr lang="sl-SI" dirty="0"/>
              <a:t> (</a:t>
            </a:r>
            <a:r>
              <a:rPr lang="sl-SI" dirty="0" err="1"/>
              <a:t>Audio</a:t>
            </a:r>
            <a:r>
              <a:rPr lang="sl-SI" dirty="0"/>
              <a:t> Video </a:t>
            </a:r>
            <a:r>
              <a:rPr lang="sl-SI" dirty="0" err="1"/>
              <a:t>Interleave</a:t>
            </a:r>
            <a:r>
              <a:rPr lang="sl-SI" dirty="0"/>
              <a:t>)</a:t>
            </a:r>
          </a:p>
          <a:p>
            <a:r>
              <a:rPr lang="sl-SI" sz="2800" dirty="0">
                <a:solidFill>
                  <a:schemeClr val="bg2"/>
                </a:solidFill>
              </a:rPr>
              <a:t>WMV</a:t>
            </a:r>
            <a:r>
              <a:rPr lang="sl-SI" dirty="0"/>
              <a:t> (Windows </a:t>
            </a:r>
            <a:r>
              <a:rPr lang="sl-SI" dirty="0" err="1"/>
              <a:t>Media</a:t>
            </a:r>
            <a:r>
              <a:rPr lang="sl-SI" dirty="0"/>
              <a:t> Video)</a:t>
            </a:r>
          </a:p>
          <a:p>
            <a:r>
              <a:rPr lang="sl-SI" sz="2800" dirty="0">
                <a:solidFill>
                  <a:schemeClr val="bg2"/>
                </a:solidFill>
              </a:rPr>
              <a:t>3GP</a:t>
            </a:r>
            <a:r>
              <a:rPr lang="sl-SI" dirty="0"/>
              <a:t> (</a:t>
            </a:r>
            <a:r>
              <a:rPr lang="sl-SI" dirty="0" err="1"/>
              <a:t>Third</a:t>
            </a:r>
            <a:r>
              <a:rPr lang="sl-SI" dirty="0"/>
              <a:t> </a:t>
            </a:r>
            <a:r>
              <a:rPr lang="sl-SI" dirty="0" err="1"/>
              <a:t>Generation</a:t>
            </a:r>
            <a:r>
              <a:rPr lang="sl-SI" dirty="0"/>
              <a:t> </a:t>
            </a:r>
            <a:r>
              <a:rPr lang="sl-SI" dirty="0" err="1"/>
              <a:t>Partnership</a:t>
            </a:r>
            <a:r>
              <a:rPr lang="sl-SI" dirty="0"/>
              <a:t> Project)</a:t>
            </a:r>
          </a:p>
          <a:p>
            <a:r>
              <a:rPr lang="sl-SI" sz="2800" dirty="0">
                <a:solidFill>
                  <a:schemeClr val="bg2"/>
                </a:solidFill>
              </a:rPr>
              <a:t>FLV</a:t>
            </a:r>
            <a:r>
              <a:rPr lang="sl-SI" dirty="0"/>
              <a:t> (</a:t>
            </a:r>
            <a:r>
              <a:rPr lang="sl-SI" dirty="0" err="1"/>
              <a:t>Flash</a:t>
            </a:r>
            <a:r>
              <a:rPr lang="sl-SI" dirty="0"/>
              <a:t> Video)</a:t>
            </a:r>
          </a:p>
        </p:txBody>
      </p:sp>
      <p:sp>
        <p:nvSpPr>
          <p:cNvPr id="4" name="Naslov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468509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lik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1026286"/>
            <a:ext cx="8100392" cy="553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881569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z="4400" dirty="0">
                <a:solidFill>
                  <a:srgbClr val="FF0000"/>
                </a:solidFill>
              </a:rPr>
              <a:t>ANIMACIJA</a:t>
            </a:r>
            <a:endParaRPr lang="sl-SI" dirty="0">
              <a:solidFill>
                <a:srgbClr val="FF0000"/>
              </a:solidFill>
            </a:endParaRPr>
          </a:p>
        </p:txBody>
      </p:sp>
      <p:pic>
        <p:nvPicPr>
          <p:cNvPr id="4" name="Picture 2" descr="Flash animation GIF - Find on GIFER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1850064"/>
            <a:ext cx="6626532" cy="4819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215650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altLang="sl-SI"/>
              <a:t>Animacija</a:t>
            </a:r>
            <a:endParaRPr lang="sl-SI" dirty="0"/>
          </a:p>
        </p:txBody>
      </p:sp>
      <p:sp>
        <p:nvSpPr>
          <p:cNvPr id="8" name="Označba mesta vsebine 7"/>
          <p:cNvSpPr>
            <a:spLocks noGrp="1"/>
          </p:cNvSpPr>
          <p:nvPr>
            <p:ph idx="1"/>
          </p:nvPr>
        </p:nvSpPr>
        <p:spPr>
          <a:xfrm>
            <a:off x="1435100" y="3429000"/>
            <a:ext cx="7499350" cy="2819400"/>
          </a:xfrm>
        </p:spPr>
        <p:txBody>
          <a:bodyPr/>
          <a:lstStyle/>
          <a:p>
            <a:r>
              <a:rPr lang="sl-SI" dirty="0"/>
              <a:t>gibanje je umetno ustvarjeno</a:t>
            </a:r>
          </a:p>
          <a:p>
            <a:r>
              <a:rPr lang="sl-SI" dirty="0"/>
              <a:t>dinamično povezani niz grafičnih elementov (</a:t>
            </a:r>
            <a:r>
              <a:rPr lang="sl-SI" dirty="0" err="1"/>
              <a:t>frames</a:t>
            </a:r>
            <a:r>
              <a:rPr lang="sl-SI" dirty="0"/>
              <a:t>, čas trajanja)</a:t>
            </a:r>
          </a:p>
          <a:p>
            <a:r>
              <a:rPr lang="sl-SI" dirty="0"/>
              <a:t>časovna premica = sosledje kadrov v času in trajanje (</a:t>
            </a:r>
            <a:r>
              <a:rPr lang="sl-SI" dirty="0" err="1"/>
              <a:t>Timeline</a:t>
            </a:r>
            <a:r>
              <a:rPr lang="sl-SI" dirty="0"/>
              <a:t>)	</a:t>
            </a:r>
          </a:p>
          <a:p>
            <a:endParaRPr lang="sl-SI" dirty="0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19325" y="2480244"/>
            <a:ext cx="592470" cy="161583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68580" tIns="34290" rIns="68580" bIns="34290" numCol="1" anchor="ctr" anchorCtr="0" compatLnSpc="1">
            <a:prstTxWarp prst="textNoShape">
              <a:avLst/>
            </a:prstTxWarp>
            <a:spAutoFit/>
          </a:bodyPr>
          <a:lstStyle>
            <a:lvl1pPr indent="449263">
              <a:tabLst>
                <a:tab pos="14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>
              <a:tabLst>
                <a:tab pos="14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tabLst>
                <a:tab pos="14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tabLst>
                <a:tab pos="14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tabLst>
                <a:tab pos="14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142875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sl-SI" altLang="sl-SI" sz="600" dirty="0">
              <a:solidFill>
                <a:prstClr val="black"/>
              </a:solidFill>
            </a:endParaRPr>
          </a:p>
        </p:txBody>
      </p:sp>
      <p:pic>
        <p:nvPicPr>
          <p:cNvPr id="21506" name="Picture 2" descr="6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15310"/>
            <a:ext cx="3823015" cy="286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5160602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Walt Disney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35100" y="1447800"/>
            <a:ext cx="5212425" cy="4800600"/>
          </a:xfrm>
        </p:spPr>
        <p:txBody>
          <a:bodyPr>
            <a:normAutofit/>
          </a:bodyPr>
          <a:lstStyle/>
          <a:p>
            <a:r>
              <a:rPr lang="sl-SI" dirty="0"/>
              <a:t>1923 je Walt Disney odšel v Hollywood, risanka </a:t>
            </a:r>
            <a:r>
              <a:rPr lang="sl-SI" sz="2800" dirty="0" err="1">
                <a:hlinkClick r:id="rId2"/>
              </a:rPr>
              <a:t>Alice</a:t>
            </a:r>
            <a:r>
              <a:rPr lang="sl-SI" sz="2800" dirty="0">
                <a:hlinkClick r:id="rId2"/>
              </a:rPr>
              <a:t> in </a:t>
            </a:r>
            <a:r>
              <a:rPr lang="sl-SI" sz="2800" dirty="0" err="1">
                <a:hlinkClick r:id="rId2"/>
              </a:rPr>
              <a:t>Cartoonland</a:t>
            </a:r>
            <a:endParaRPr lang="sl-SI" sz="2800" dirty="0"/>
          </a:p>
          <a:p>
            <a:r>
              <a:rPr lang="sl-SI" dirty="0"/>
              <a:t> 1928 </a:t>
            </a:r>
            <a:r>
              <a:rPr lang="sl-SI" dirty="0">
                <a:hlinkClick r:id="rId3"/>
              </a:rPr>
              <a:t>Miki miška</a:t>
            </a:r>
            <a:endParaRPr lang="sl-SI" dirty="0"/>
          </a:p>
          <a:p>
            <a:r>
              <a:rPr lang="sl-SI" dirty="0"/>
              <a:t> </a:t>
            </a:r>
            <a:r>
              <a:rPr lang="en-US" dirty="0">
                <a:hlinkClick r:id="rId4"/>
              </a:rPr>
              <a:t>The Evolution of Mickey Mouse from 1928 to 2016</a:t>
            </a:r>
            <a:r>
              <a:rPr lang="sl-SI" dirty="0">
                <a:hlinkClick r:id="rId4"/>
              </a:rPr>
              <a:t> </a:t>
            </a:r>
            <a:endParaRPr lang="sl-SI" dirty="0"/>
          </a:p>
        </p:txBody>
      </p:sp>
      <p:pic>
        <p:nvPicPr>
          <p:cNvPr id="10242" name="Picture 2" descr="Portre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6250" y="385762"/>
            <a:ext cx="2095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upload.wikimedia.org/wikipedia/sl/thumb/7/7f/Mickey_Mouse.svg/250px-Mickey_Mouse.svg.png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975" y="2924944"/>
            <a:ext cx="1738050" cy="2002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1782911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Miki Muster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400 reklamnih animacij</a:t>
            </a:r>
          </a:p>
          <a:p>
            <a:r>
              <a:rPr lang="sl-SI" dirty="0"/>
              <a:t>600 min risanih filmov</a:t>
            </a:r>
          </a:p>
          <a:p>
            <a:r>
              <a:rPr lang="sl-SI" dirty="0"/>
              <a:t>Zvitorepec, </a:t>
            </a:r>
            <a:r>
              <a:rPr lang="sl-SI" dirty="0" err="1"/>
              <a:t>Trdonja</a:t>
            </a:r>
            <a:r>
              <a:rPr lang="sl-SI" dirty="0"/>
              <a:t>, Lakotnik</a:t>
            </a:r>
          </a:p>
          <a:p>
            <a:r>
              <a:rPr lang="sl-SI" dirty="0"/>
              <a:t>1960 </a:t>
            </a:r>
            <a:r>
              <a:rPr lang="sl-SI" dirty="0">
                <a:hlinkClick r:id="rId2"/>
              </a:rPr>
              <a:t>Puščica</a:t>
            </a:r>
            <a:endParaRPr lang="sl-SI" dirty="0"/>
          </a:p>
          <a:p>
            <a:r>
              <a:rPr lang="sl-SI" dirty="0"/>
              <a:t>1961 </a:t>
            </a:r>
            <a:r>
              <a:rPr lang="sl-SI" dirty="0">
                <a:hlinkClick r:id="rId3"/>
              </a:rPr>
              <a:t>Kurir Nejček</a:t>
            </a:r>
            <a:endParaRPr lang="sl-SI" dirty="0"/>
          </a:p>
        </p:txBody>
      </p:sp>
      <p:pic>
        <p:nvPicPr>
          <p:cNvPr id="8194" name="Picture 2" descr="Rezultat iskanja slik za Miki Muste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4950" y="3429000"/>
            <a:ext cx="3619500" cy="24098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zultat iskanja slik za Miki Muster zvitorepec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7450" y="395907"/>
            <a:ext cx="2667000" cy="2000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594320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dirty="0"/>
              <a:t>Format zapisa animacije</a:t>
            </a:r>
          </a:p>
        </p:txBody>
      </p:sp>
      <p:sp>
        <p:nvSpPr>
          <p:cNvPr id="539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sl-SI" altLang="sl-SI" sz="2800" dirty="0">
                <a:solidFill>
                  <a:schemeClr val="bg2"/>
                </a:solidFill>
              </a:rPr>
              <a:t>GIF </a:t>
            </a:r>
            <a:r>
              <a:rPr lang="en-US" altLang="sl-SI" sz="2800" dirty="0"/>
              <a:t>(Graphic Interchange Format)</a:t>
            </a:r>
          </a:p>
          <a:p>
            <a:pPr lvl="2"/>
            <a:r>
              <a:rPr lang="sl-SI" altLang="sl-SI" dirty="0"/>
              <a:t>bitne slike</a:t>
            </a:r>
          </a:p>
          <a:p>
            <a:pPr lvl="2"/>
            <a:r>
              <a:rPr lang="sl-SI" altLang="sl-SI" dirty="0"/>
              <a:t>sestavljena je iz sekvence sličic in »kontrolnega bloka« z nastavitvami</a:t>
            </a:r>
          </a:p>
          <a:p>
            <a:pPr lvl="2"/>
            <a:r>
              <a:rPr lang="sl-SI" altLang="sl-SI" dirty="0"/>
              <a:t>največ 256 barv (8 bitov)</a:t>
            </a:r>
          </a:p>
          <a:p>
            <a:pPr lvl="2"/>
            <a:r>
              <a:rPr lang="sl-SI" altLang="sl-SI" dirty="0"/>
              <a:t>možnost prosojnosti določene barve</a:t>
            </a:r>
          </a:p>
          <a:p>
            <a:pPr lvl="2"/>
            <a:r>
              <a:rPr lang="sl-SI" altLang="sl-SI" dirty="0"/>
              <a:t>ne omogoča stiskanja</a:t>
            </a:r>
          </a:p>
          <a:p>
            <a:pPr lvl="2"/>
            <a:r>
              <a:rPr lang="sl-SI" altLang="sl-SI" dirty="0"/>
              <a:t>za predvajanje ni potrebno posebno programsko orodje</a:t>
            </a:r>
          </a:p>
          <a:p>
            <a:r>
              <a:rPr lang="sl-SI" altLang="sl-SI" sz="2800" dirty="0" err="1">
                <a:solidFill>
                  <a:schemeClr val="bg2"/>
                </a:solidFill>
              </a:rPr>
              <a:t>Flash</a:t>
            </a:r>
            <a:r>
              <a:rPr lang="sl-SI" altLang="sl-SI" sz="2800" dirty="0">
                <a:solidFill>
                  <a:schemeClr val="bg2"/>
                </a:solidFill>
              </a:rPr>
              <a:t> </a:t>
            </a:r>
            <a:r>
              <a:rPr lang="sl-SI" altLang="sl-SI" sz="2900" dirty="0"/>
              <a:t>(format datoteke SWF) </a:t>
            </a:r>
          </a:p>
          <a:p>
            <a:pPr lvl="2"/>
            <a:r>
              <a:rPr lang="sl-SI" altLang="sl-SI" dirty="0"/>
              <a:t>vektorske slike</a:t>
            </a:r>
          </a:p>
          <a:p>
            <a:pPr lvl="2"/>
            <a:r>
              <a:rPr lang="sl-SI" altLang="sl-SI" dirty="0"/>
              <a:t>datoteke lahko vsebujejo animacije z velikimi možnostmi interaktivnosti, poleg tega tudi zvok in video</a:t>
            </a:r>
          </a:p>
          <a:p>
            <a:pPr lvl="2"/>
            <a:r>
              <a:rPr lang="sl-SI" altLang="sl-SI" dirty="0"/>
              <a:t>za ogled potrebujemo nameščen predvajalnik </a:t>
            </a:r>
            <a:r>
              <a:rPr lang="sl-SI" altLang="sl-SI" dirty="0" err="1"/>
              <a:t>Flash</a:t>
            </a:r>
            <a:endParaRPr lang="sl-SI" altLang="sl-SI" dirty="0"/>
          </a:p>
        </p:txBody>
      </p:sp>
    </p:spTree>
    <p:extLst>
      <p:ext uri="{BB962C8B-B14F-4D97-AF65-F5344CB8AC3E}">
        <p14:creationId xmlns:p14="http://schemas.microsoft.com/office/powerpoint/2010/main" val="90879203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chemeClr val="accent4"/>
                </a:solidFill>
              </a:rPr>
              <a:t>3D računalniška animacija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sz="2800" dirty="0"/>
              <a:t>scena: 3D predmeti in osebki</a:t>
            </a:r>
          </a:p>
          <a:p>
            <a:r>
              <a:rPr lang="sl-SI" sz="2800" dirty="0"/>
              <a:t>je prikaz zaporedja položajev</a:t>
            </a:r>
          </a:p>
          <a:p>
            <a:pPr lvl="1"/>
            <a:r>
              <a:rPr lang="sl-SI" sz="2400" dirty="0"/>
              <a:t>vsaj 25 zaporednih upodobitev na sekundo </a:t>
            </a:r>
          </a:p>
          <a:p>
            <a:r>
              <a:rPr lang="sl-SI" sz="2800" dirty="0"/>
              <a:t>kvaliteta odvisna od gostote točk oz. mreže poligonov</a:t>
            </a:r>
          </a:p>
          <a:p>
            <a:r>
              <a:rPr lang="sl-SI" sz="2800" dirty="0"/>
              <a:t>programska oprema: </a:t>
            </a:r>
            <a:r>
              <a:rPr lang="sl-SI" sz="2000" dirty="0" err="1"/>
              <a:t>Amorphium</a:t>
            </a:r>
            <a:r>
              <a:rPr lang="sl-SI" sz="2000" dirty="0"/>
              <a:t>, </a:t>
            </a:r>
            <a:r>
              <a:rPr lang="sl-SI" sz="2000" dirty="0" err="1"/>
              <a:t>Art</a:t>
            </a:r>
            <a:r>
              <a:rPr lang="sl-SI" sz="2000" dirty="0"/>
              <a:t> </a:t>
            </a:r>
            <a:r>
              <a:rPr lang="sl-SI" sz="2000" dirty="0" err="1"/>
              <a:t>of</a:t>
            </a:r>
            <a:r>
              <a:rPr lang="sl-SI" sz="2000" dirty="0"/>
              <a:t> </a:t>
            </a:r>
            <a:r>
              <a:rPr lang="sl-SI" sz="2000" dirty="0" err="1"/>
              <a:t>Illusion</a:t>
            </a:r>
            <a:r>
              <a:rPr lang="sl-SI" sz="2000" dirty="0"/>
              <a:t>, </a:t>
            </a:r>
            <a:r>
              <a:rPr lang="sl-SI" sz="2000" dirty="0" err="1"/>
              <a:t>Poser</a:t>
            </a:r>
            <a:r>
              <a:rPr lang="sl-SI" sz="2000" dirty="0"/>
              <a:t>, Ray Dream Studio, </a:t>
            </a:r>
            <a:r>
              <a:rPr lang="sl-SI" sz="2000" dirty="0" err="1"/>
              <a:t>Bryce</a:t>
            </a:r>
            <a:r>
              <a:rPr lang="sl-SI" sz="2000" dirty="0"/>
              <a:t>, </a:t>
            </a:r>
            <a:r>
              <a:rPr lang="sl-SI" sz="2000" dirty="0" err="1"/>
              <a:t>Maya</a:t>
            </a:r>
            <a:r>
              <a:rPr lang="sl-SI" sz="2000" dirty="0"/>
              <a:t>, </a:t>
            </a:r>
            <a:r>
              <a:rPr lang="sl-SI" sz="2000" dirty="0" err="1"/>
              <a:t>Blender</a:t>
            </a:r>
            <a:r>
              <a:rPr lang="sl-SI" sz="2000" dirty="0"/>
              <a:t>, </a:t>
            </a:r>
            <a:r>
              <a:rPr lang="sl-SI" sz="2000" dirty="0" err="1"/>
              <a:t>TrueSpace</a:t>
            </a:r>
            <a:r>
              <a:rPr lang="sl-SI" sz="2000" dirty="0"/>
              <a:t>, </a:t>
            </a:r>
            <a:r>
              <a:rPr lang="sl-SI" sz="2000" dirty="0" err="1"/>
              <a:t>Lightwave</a:t>
            </a:r>
            <a:r>
              <a:rPr lang="sl-SI" sz="2000" dirty="0"/>
              <a:t>, 3D Studio </a:t>
            </a:r>
            <a:r>
              <a:rPr lang="sl-SI" sz="2000" dirty="0" err="1"/>
              <a:t>MaX</a:t>
            </a:r>
            <a:endParaRPr lang="sl-SI" sz="2000" dirty="0"/>
          </a:p>
          <a:p>
            <a:endParaRPr lang="sl-SI" sz="2800" dirty="0"/>
          </a:p>
        </p:txBody>
      </p:sp>
    </p:spTree>
    <p:extLst>
      <p:ext uri="{BB962C8B-B14F-4D97-AF65-F5344CB8AC3E}">
        <p14:creationId xmlns:p14="http://schemas.microsoft.com/office/powerpoint/2010/main" val="3975576041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550" indent="0">
              <a:buNone/>
            </a:pPr>
            <a:r>
              <a:rPr lang="en-US" sz="2000" dirty="0">
                <a:hlinkClick r:id="rId2"/>
              </a:rPr>
              <a:t>Maya bodybuilder CHARACTER MODELING tutorial</a:t>
            </a:r>
            <a:endParaRPr lang="sl-SI" sz="2800" dirty="0"/>
          </a:p>
        </p:txBody>
      </p:sp>
      <p:pic>
        <p:nvPicPr>
          <p:cNvPr id="2" name="Slika 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468" y="1988840"/>
            <a:ext cx="7707982" cy="4389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9573138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82550" indent="0">
              <a:buNone/>
            </a:pPr>
            <a:r>
              <a:rPr lang="en-US" sz="2000" dirty="0">
                <a:solidFill>
                  <a:srgbClr val="FF0000"/>
                </a:solidFill>
                <a:hlinkClick r:id="rId2"/>
              </a:rPr>
              <a:t>Maya Animation: A Guide To Progressive Walk Cycles And Character Redirects</a:t>
            </a:r>
            <a:endParaRPr lang="sl-SI" sz="2000" dirty="0">
              <a:solidFill>
                <a:srgbClr val="FF0000"/>
              </a:solidFill>
            </a:endParaRPr>
          </a:p>
          <a:p>
            <a:endParaRPr lang="sl-SI" sz="2800" dirty="0"/>
          </a:p>
        </p:txBody>
      </p:sp>
      <p:pic>
        <p:nvPicPr>
          <p:cNvPr id="6146" name="Picture 2" descr="Rezultat iskanja slik za 3d animation maya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100" y="2204864"/>
            <a:ext cx="7143193" cy="4464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905832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animacijski studio </a:t>
            </a:r>
            <a:r>
              <a:rPr lang="sl-SI" dirty="0" err="1"/>
              <a:t>Pixar</a:t>
            </a:r>
            <a:r>
              <a:rPr lang="sl-SI" dirty="0"/>
              <a:t>, </a:t>
            </a:r>
            <a:r>
              <a:rPr lang="sl-SI" dirty="0" err="1">
                <a:hlinkClick r:id="rId2"/>
              </a:rPr>
              <a:t>Toy</a:t>
            </a:r>
            <a:r>
              <a:rPr lang="sl-SI" dirty="0">
                <a:hlinkClick r:id="rId2"/>
              </a:rPr>
              <a:t> </a:t>
            </a:r>
            <a:r>
              <a:rPr lang="sl-SI" dirty="0" err="1">
                <a:hlinkClick r:id="rId2"/>
              </a:rPr>
              <a:t>Story</a:t>
            </a:r>
            <a:endParaRPr lang="sl-SI" dirty="0"/>
          </a:p>
          <a:p>
            <a:r>
              <a:rPr lang="sl-SI" dirty="0">
                <a:hlinkClick r:id="rId3"/>
              </a:rPr>
              <a:t>Sprehod z dinozavri</a:t>
            </a:r>
            <a:endParaRPr lang="sl-SI" dirty="0"/>
          </a:p>
          <a:p>
            <a:r>
              <a:rPr lang="sl-SI" dirty="0" err="1">
                <a:hlinkClick r:id="rId4"/>
              </a:rPr>
              <a:t>Čikorja</a:t>
            </a:r>
            <a:r>
              <a:rPr lang="sl-SI" dirty="0">
                <a:hlinkClick r:id="rId4"/>
              </a:rPr>
              <a:t> </a:t>
            </a:r>
            <a:r>
              <a:rPr lang="sl-SI" dirty="0" err="1">
                <a:hlinkClick r:id="rId4"/>
              </a:rPr>
              <a:t>an</a:t>
            </a:r>
            <a:r>
              <a:rPr lang="sl-SI" dirty="0">
                <a:hlinkClick r:id="rId4"/>
              </a:rPr>
              <a:t>' </a:t>
            </a:r>
            <a:r>
              <a:rPr lang="sl-SI" dirty="0" err="1">
                <a:hlinkClick r:id="rId4"/>
              </a:rPr>
              <a:t>kafe</a:t>
            </a:r>
            <a:r>
              <a:rPr lang="sl-SI" dirty="0"/>
              <a:t>; </a:t>
            </a:r>
            <a:r>
              <a:rPr lang="sl-SI" sz="2000" dirty="0"/>
              <a:t>animacija Dušan Kastelic, glasba in besedilo Iztok Mlakar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169277648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Slika 2" descr="Virtual reality - Wikipedi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71600" y="5301208"/>
            <a:ext cx="7498080" cy="1143000"/>
          </a:xfrm>
        </p:spPr>
        <p:txBody>
          <a:bodyPr>
            <a:noAutofit/>
          </a:bodyPr>
          <a:lstStyle/>
          <a:p>
            <a:r>
              <a:rPr lang="sl-SI" sz="4800" dirty="0">
                <a:solidFill>
                  <a:srgbClr val="FF0000"/>
                </a:solidFill>
              </a:rPr>
              <a:t>Navidezna resničnost (</a:t>
            </a:r>
            <a:r>
              <a:rPr lang="sl-SI" sz="4800" dirty="0" err="1">
                <a:solidFill>
                  <a:srgbClr val="FF0000"/>
                </a:solidFill>
              </a:rPr>
              <a:t>virtual</a:t>
            </a:r>
            <a:r>
              <a:rPr lang="sl-SI" sz="4800" dirty="0">
                <a:solidFill>
                  <a:srgbClr val="FF0000"/>
                </a:solidFill>
              </a:rPr>
              <a:t> </a:t>
            </a:r>
            <a:r>
              <a:rPr lang="sl-SI" sz="4800" dirty="0" err="1">
                <a:solidFill>
                  <a:srgbClr val="FF0000"/>
                </a:solidFill>
              </a:rPr>
              <a:t>reality</a:t>
            </a:r>
            <a:r>
              <a:rPr lang="sl-SI" sz="4800" dirty="0">
                <a:solidFill>
                  <a:srgbClr val="FF0000"/>
                </a:solidFill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0719253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Slovenski znaki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vsak znak zapišemo z 8 mestnim dvojiškim številom</a:t>
            </a:r>
          </a:p>
          <a:p>
            <a:pPr lvl="1"/>
            <a:r>
              <a:rPr lang="sl-SI" dirty="0"/>
              <a:t>1 </a:t>
            </a:r>
            <a:r>
              <a:rPr lang="sl-SI" dirty="0" err="1"/>
              <a:t>byte</a:t>
            </a:r>
            <a:r>
              <a:rPr lang="sl-SI" dirty="0"/>
              <a:t> </a:t>
            </a:r>
            <a:r>
              <a:rPr lang="sl-SI" dirty="0">
                <a:sym typeface="Wingdings" panose="05000000000000000000" pitchFamily="2" charset="2"/>
              </a:rPr>
              <a:t> 2</a:t>
            </a:r>
            <a:r>
              <a:rPr lang="sl-SI" dirty="0"/>
              <a:t>56 različnih znakov</a:t>
            </a:r>
          </a:p>
          <a:p>
            <a:pPr lvl="1"/>
            <a:r>
              <a:rPr lang="sl-SI" dirty="0"/>
              <a:t>slovenska abeceda: dovolj / preveč znakov?</a:t>
            </a:r>
          </a:p>
        </p:txBody>
      </p:sp>
    </p:spTree>
    <p:extLst>
      <p:ext uri="{BB962C8B-B14F-4D97-AF65-F5344CB8AC3E}">
        <p14:creationId xmlns:p14="http://schemas.microsoft.com/office/powerpoint/2010/main" val="3873070487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Navidezna resničnost 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l-SI" dirty="0"/>
              <a:t>je oblika računalniške simulacije</a:t>
            </a:r>
          </a:p>
          <a:p>
            <a:r>
              <a:rPr lang="sl-SI" dirty="0"/>
              <a:t>uporabnik vidi, sliši in občuti okolje, kot da bi bil v njem resnično prisoten</a:t>
            </a:r>
          </a:p>
          <a:p>
            <a:r>
              <a:rPr lang="sl-SI" dirty="0"/>
              <a:t>dva televizijska zaslona, vizir</a:t>
            </a:r>
          </a:p>
          <a:p>
            <a:r>
              <a:rPr lang="sl-SI" dirty="0"/>
              <a:t>senzorji za premike telesa</a:t>
            </a:r>
          </a:p>
          <a:p>
            <a:r>
              <a:rPr lang="sl-SI" dirty="0"/>
              <a:t>podatkovne rokavice (</a:t>
            </a:r>
            <a:r>
              <a:rPr lang="sl-SI" dirty="0" err="1"/>
              <a:t>datagloves</a:t>
            </a:r>
            <a:r>
              <a:rPr lang="sl-SI" dirty="0"/>
              <a:t>)</a:t>
            </a:r>
          </a:p>
          <a:p>
            <a:r>
              <a:rPr lang="sl-SI" dirty="0"/>
              <a:t>uporabnost: vojaško in kirurško  urjenje, arhitektura, zabava..</a:t>
            </a:r>
          </a:p>
        </p:txBody>
      </p:sp>
      <p:pic>
        <p:nvPicPr>
          <p:cNvPr id="25602" name="Picture 2" descr="https://upload.wikimedia.org/wikipedia/commons/thumb/c/c4/Head-mounted_display_and_wired_gloves%2C_Ames_Research_Center.jpg/220px-Head-mounted_display_and_wired_gloves%2C_Ames_Research_Cen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507" y="5187506"/>
            <a:ext cx="1670493" cy="1670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2010373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Multimedia and Internet Sharing concept — Stock Photo © nmedia #158293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0"/>
            <a:ext cx="839371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3357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MULTIMEDIJA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l-SI" dirty="0"/>
              <a:t>S pomočjo računalnikov in povezovanja v omrežje smo deležni bogatih informacij, ki se nam jih posreduje v več oblikah, oziroma medijih, kot so besedilo, zvok, slika, animacija in video.</a:t>
            </a:r>
          </a:p>
          <a:p>
            <a:endParaRPr lang="sl-SI" dirty="0"/>
          </a:p>
          <a:p>
            <a:r>
              <a:rPr lang="sl-SI" dirty="0"/>
              <a:t>Tako posredovanje informacij imenujemo multimedija oz. večpredstavnost.</a:t>
            </a:r>
          </a:p>
        </p:txBody>
      </p:sp>
    </p:spTree>
    <p:extLst>
      <p:ext uri="{BB962C8B-B14F-4D97-AF65-F5344CB8AC3E}">
        <p14:creationId xmlns:p14="http://schemas.microsoft.com/office/powerpoint/2010/main" val="3807745758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Elementi multimedije</a:t>
            </a:r>
          </a:p>
        </p:txBody>
      </p:sp>
      <p:pic>
        <p:nvPicPr>
          <p:cNvPr id="1026" name="Picture 2" descr="pi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7209" y="2492897"/>
            <a:ext cx="8066792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79358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/>
              <a:t>UPORABA MULTIMEDIJE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Multimedijo najdemo v aplikacijah, kot so zabava, umetnost, izobraževanje, inženiring, medicina, matematika, poslovni sistemi, znanstvene raziskave in druge.</a:t>
            </a:r>
          </a:p>
        </p:txBody>
      </p:sp>
      <p:pic>
        <p:nvPicPr>
          <p:cNvPr id="4" name="Picture 8" descr="Načrtovanje spletnih dokumentov - Multimedij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933055"/>
            <a:ext cx="3622083" cy="2833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1734228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slov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/>
              <a:t>UPORABA MULTIMEDIJE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sl-SI" dirty="0"/>
              <a:t>Komercialna industrija</a:t>
            </a:r>
          </a:p>
          <a:p>
            <a:pPr lvl="1"/>
            <a:r>
              <a:rPr lang="sl-SI" dirty="0"/>
              <a:t>oglasi</a:t>
            </a:r>
          </a:p>
          <a:p>
            <a:endParaRPr lang="sl-SI" dirty="0"/>
          </a:p>
          <a:p>
            <a:endParaRPr lang="sl-SI" dirty="0"/>
          </a:p>
          <a:p>
            <a:endParaRPr lang="sl-SI" dirty="0"/>
          </a:p>
          <a:p>
            <a:r>
              <a:rPr lang="sl-SI" dirty="0"/>
              <a:t>Zabavna industrija</a:t>
            </a:r>
          </a:p>
          <a:p>
            <a:endParaRPr lang="sl-SI" dirty="0"/>
          </a:p>
          <a:p>
            <a:endParaRPr lang="sl-SI" dirty="0"/>
          </a:p>
          <a:p>
            <a:pPr marL="82550" indent="0">
              <a:buNone/>
            </a:pPr>
            <a:endParaRPr lang="sl-SI" dirty="0"/>
          </a:p>
          <a:p>
            <a:r>
              <a:rPr lang="sl-SI" dirty="0"/>
              <a:t>Izobraževanje</a:t>
            </a:r>
          </a:p>
          <a:p>
            <a:pPr lvl="1"/>
            <a:r>
              <a:rPr lang="sl-SI" dirty="0"/>
              <a:t>računalniško in spletno podprto izobraževanje, interaktivne knjige, enciklopedije, </a:t>
            </a:r>
            <a:r>
              <a:rPr lang="sl-SI" dirty="0" err="1"/>
              <a:t>igrifikacija</a:t>
            </a:r>
            <a:r>
              <a:rPr lang="sl-SI" dirty="0"/>
              <a:t> učenja…</a:t>
            </a:r>
          </a:p>
        </p:txBody>
      </p:sp>
      <p:pic>
        <p:nvPicPr>
          <p:cNvPr id="5" name="Slika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917" y="3116406"/>
            <a:ext cx="2465508" cy="1749115"/>
          </a:xfrm>
          <a:prstGeom prst="rect">
            <a:avLst/>
          </a:prstGeom>
        </p:spPr>
      </p:pic>
      <p:pic>
        <p:nvPicPr>
          <p:cNvPr id="9" name="Slika 8"/>
          <p:cNvPicPr>
            <a:picLocks noChangeAspect="1"/>
          </p:cNvPicPr>
          <p:nvPr/>
        </p:nvPicPr>
        <p:blipFill rotWithShape="1">
          <a:blip r:embed="rId3"/>
          <a:srcRect l="9051"/>
          <a:stretch/>
        </p:blipFill>
        <p:spPr>
          <a:xfrm>
            <a:off x="6028790" y="1310835"/>
            <a:ext cx="2870682" cy="16439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340880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1435100" y="1447800"/>
            <a:ext cx="4649068" cy="4800600"/>
          </a:xfrm>
        </p:spPr>
        <p:txBody>
          <a:bodyPr>
            <a:normAutofit lnSpcReduction="10000"/>
          </a:bodyPr>
          <a:lstStyle/>
          <a:p>
            <a:r>
              <a:rPr lang="sl-SI" dirty="0"/>
              <a:t>Inženirstvo</a:t>
            </a:r>
          </a:p>
          <a:p>
            <a:pPr lvl="1"/>
            <a:r>
              <a:rPr lang="sl-SI" dirty="0"/>
              <a:t>računalniške simulacije, učenje pilotiranja, za povezavo med inženirji in strokovnjaki</a:t>
            </a:r>
          </a:p>
          <a:p>
            <a:pPr lvl="2"/>
            <a:endParaRPr lang="sl-SI" dirty="0"/>
          </a:p>
          <a:p>
            <a:r>
              <a:rPr lang="sl-SI" dirty="0"/>
              <a:t>Medicina</a:t>
            </a:r>
          </a:p>
          <a:p>
            <a:pPr lvl="1"/>
            <a:r>
              <a:rPr lang="sl-SI" dirty="0"/>
              <a:t>zdravniki izvajajo navidezne operacije ter zdravijo obolelega navideznega človeka</a:t>
            </a:r>
          </a:p>
          <a:p>
            <a:endParaRPr lang="sl-SI" dirty="0"/>
          </a:p>
          <a:p>
            <a:endParaRPr lang="sl-SI" dirty="0"/>
          </a:p>
        </p:txBody>
      </p:sp>
      <p:pic>
        <p:nvPicPr>
          <p:cNvPr id="3074" name="Picture 2" descr="Inženirstv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1965447"/>
            <a:ext cx="2880000" cy="20329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Medic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9" y="4263095"/>
            <a:ext cx="2880000" cy="20329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062936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Image for po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98" t="13105" b="28350"/>
          <a:stretch/>
        </p:blipFill>
        <p:spPr bwMode="auto">
          <a:xfrm>
            <a:off x="0" y="1954754"/>
            <a:ext cx="9144000" cy="2842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71013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7320"/>
            <a:ext cx="6858000" cy="5248275"/>
          </a:xfrm>
          <a:prstGeom prst="rect">
            <a:avLst/>
          </a:prstGeom>
        </p:spPr>
      </p:pic>
      <p:sp>
        <p:nvSpPr>
          <p:cNvPr id="3" name="Naslov 2"/>
          <p:cNvSpPr>
            <a:spLocks noGrp="1"/>
          </p:cNvSpPr>
          <p:nvPr>
            <p:ph type="title"/>
          </p:nvPr>
        </p:nvSpPr>
        <p:spPr>
          <a:xfrm>
            <a:off x="4932040" y="3645024"/>
            <a:ext cx="1696232" cy="1143000"/>
          </a:xfrm>
        </p:spPr>
        <p:txBody>
          <a:bodyPr>
            <a:normAutofit/>
          </a:bodyPr>
          <a:lstStyle/>
          <a:p>
            <a:r>
              <a:rPr lang="sl-SI" sz="2800" dirty="0">
                <a:solidFill>
                  <a:srgbClr val="FF0000"/>
                </a:solidFill>
                <a:hlinkClick r:id="rId3"/>
              </a:rPr>
              <a:t>&lt;razlaga&gt;</a:t>
            </a:r>
            <a:endParaRPr lang="sl-SI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79527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1_Solsticij">
  <a:themeElements>
    <a:clrScheme name="Perspektiva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Solsticij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lsticij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ova t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isar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5562</TotalTime>
  <Words>2433</Words>
  <Application>Microsoft Office PowerPoint</Application>
  <PresentationFormat>Diaprojekcija na zaslonu (4:3)</PresentationFormat>
  <Paragraphs>421</Paragraphs>
  <Slides>87</Slides>
  <Notes>3</Notes>
  <HiddenSlides>0</HiddenSlides>
  <MMClips>0</MMClips>
  <ScaleCrop>false</ScaleCrop>
  <HeadingPairs>
    <vt:vector size="6" baseType="variant">
      <vt:variant>
        <vt:lpstr>Uporabljene pisave</vt:lpstr>
      </vt:variant>
      <vt:variant>
        <vt:i4>7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87</vt:i4>
      </vt:variant>
    </vt:vector>
  </HeadingPairs>
  <TitlesOfParts>
    <vt:vector size="95" baseType="lpstr">
      <vt:lpstr>Arial</vt:lpstr>
      <vt:lpstr>Calibri</vt:lpstr>
      <vt:lpstr>Gill Sans MT</vt:lpstr>
      <vt:lpstr>Times New Roman</vt:lpstr>
      <vt:lpstr>Verdana</vt:lpstr>
      <vt:lpstr>Wingdings</vt:lpstr>
      <vt:lpstr>Wingdings 2</vt:lpstr>
      <vt:lpstr>1_Solsticij</vt:lpstr>
      <vt:lpstr>predavateljica INGRID KRAGELJ, mag.  ingrid.kragelj@scng.si</vt:lpstr>
      <vt:lpstr>PowerPointova predstavitev</vt:lpstr>
      <vt:lpstr>Kodiranje   besedil</vt:lpstr>
      <vt:lpstr>Sestavni deli tipkovnice</vt:lpstr>
      <vt:lpstr>Kodiranje znakov </vt:lpstr>
      <vt:lpstr>ASCII osnovni kodni standard</vt:lpstr>
      <vt:lpstr>PowerPointova predstavitev</vt:lpstr>
      <vt:lpstr>Slovenski znaki</vt:lpstr>
      <vt:lpstr>&lt;razlaga&gt;</vt:lpstr>
      <vt:lpstr>Kodiranje zvoka</vt:lpstr>
      <vt:lpstr>Osnove zvoka</vt:lpstr>
      <vt:lpstr>Digitalizacija slike in zvoka</vt:lpstr>
      <vt:lpstr>Zapis zvoka</vt:lpstr>
      <vt:lpstr>Frekvenca = višina zvoka</vt:lpstr>
      <vt:lpstr>Ultrazvok</vt:lpstr>
      <vt:lpstr>A1 = 440,00 Hz</vt:lpstr>
      <vt:lpstr>Barva zvoka (TIMBRE)</vt:lpstr>
      <vt:lpstr>PowerPointova predstavitev</vt:lpstr>
      <vt:lpstr>Amplituda = glasnost zvoka</vt:lpstr>
      <vt:lpstr>PowerPointova predstavitev</vt:lpstr>
      <vt:lpstr>ŠTIRI OBLIKE ZVOKA</vt:lpstr>
      <vt:lpstr>OBLIKE ZVOKA</vt:lpstr>
      <vt:lpstr>OBLIKE ZVOKA - Govor</vt:lpstr>
      <vt:lpstr>OBLIKE ZVOKA - Glasba</vt:lpstr>
      <vt:lpstr>TRI VRSTE ZVOKA</vt:lpstr>
      <vt:lpstr>VRSTE ZVOKA - Ton</vt:lpstr>
      <vt:lpstr>VRSTE ZVOKA - Šum</vt:lpstr>
      <vt:lpstr>VRSTE ZVOKA - Zven</vt:lpstr>
      <vt:lpstr>PowerPointova predstavitev</vt:lpstr>
      <vt:lpstr>PowerPointova predstavitev</vt:lpstr>
      <vt:lpstr>Akustika: odboj od trdih površin</vt:lpstr>
      <vt:lpstr>Akustika: odboj od trdih površin</vt:lpstr>
      <vt:lpstr>Zajem zvoka pri človeku</vt:lpstr>
      <vt:lpstr>DIGITALIZACIJA ZVOKA</vt:lpstr>
      <vt:lpstr>Analogno-digitalna pretvorba zvoka</vt:lpstr>
      <vt:lpstr>Analogno-digitalna pretvorba zvoka</vt:lpstr>
      <vt:lpstr>KODIRANJE ZVOKA </vt:lpstr>
      <vt:lpstr>Frekvenca vzorčenja </vt:lpstr>
      <vt:lpstr>Frekvenca vzorčenja </vt:lpstr>
      <vt:lpstr>Bitna globina  </vt:lpstr>
      <vt:lpstr>Hitrost prenosa zvoka BITRATE</vt:lpstr>
      <vt:lpstr>&lt;vaja&gt;</vt:lpstr>
      <vt:lpstr>&lt;vaja&gt;</vt:lpstr>
      <vt:lpstr>&lt; vaja &gt;</vt:lpstr>
      <vt:lpstr>Nestisnjeni zvočni formati</vt:lpstr>
      <vt:lpstr>Stisnjeni zvočni formati</vt:lpstr>
      <vt:lpstr>Formati z izgubnim stiskanjem</vt:lpstr>
      <vt:lpstr>PowerPointova predstavitev</vt:lpstr>
      <vt:lpstr>PowerPointova predstavitev</vt:lpstr>
      <vt:lpstr>Predvajanje zvoka</vt:lpstr>
      <vt:lpstr>Hišni studio</vt:lpstr>
      <vt:lpstr>Elektronska glasba</vt:lpstr>
      <vt:lpstr>Elektronski zvok</vt:lpstr>
      <vt:lpstr>1954 Fender Stratocaster</vt:lpstr>
      <vt:lpstr>PowerPointova predstavitev</vt:lpstr>
      <vt:lpstr>Format MIDI (Musical Instrument Digital Interface)</vt:lpstr>
      <vt:lpstr>KODIRANJE gibljive slike</vt:lpstr>
      <vt:lpstr>Vrste predstavitev z gibljivo sliko</vt:lpstr>
      <vt:lpstr>VIDEO</vt:lpstr>
      <vt:lpstr>Video</vt:lpstr>
      <vt:lpstr>Zajem video podatkov</vt:lpstr>
      <vt:lpstr>Kodiranje videa</vt:lpstr>
      <vt:lpstr>Velikost video okvirja</vt:lpstr>
      <vt:lpstr>Hitrost prenosa FRAMERATE</vt:lpstr>
      <vt:lpstr>Kako izračunamo velikost video datoteke?</vt:lpstr>
      <vt:lpstr>Streaming video</vt:lpstr>
      <vt:lpstr>Stiskanje video datoteke</vt:lpstr>
      <vt:lpstr>Formati zapisa videa</vt:lpstr>
      <vt:lpstr>PowerPointova predstavitev</vt:lpstr>
      <vt:lpstr>ANIMACIJA</vt:lpstr>
      <vt:lpstr>Animacija</vt:lpstr>
      <vt:lpstr>Walt Disney</vt:lpstr>
      <vt:lpstr>Miki Muster</vt:lpstr>
      <vt:lpstr>Format zapisa animacije</vt:lpstr>
      <vt:lpstr>3D računalniška animacija</vt:lpstr>
      <vt:lpstr>PowerPointova predstavitev</vt:lpstr>
      <vt:lpstr>PowerPointova predstavitev</vt:lpstr>
      <vt:lpstr>PowerPointova predstavitev</vt:lpstr>
      <vt:lpstr>Navidezna resničnost (virtual reality)</vt:lpstr>
      <vt:lpstr>Navidezna resničnost </vt:lpstr>
      <vt:lpstr>PowerPointova predstavitev</vt:lpstr>
      <vt:lpstr>MULTIMEDIJA</vt:lpstr>
      <vt:lpstr>Elementi multimedije</vt:lpstr>
      <vt:lpstr>UPORABA MULTIMEDIJE</vt:lpstr>
      <vt:lpstr>UPORABA MULTIMEDIJE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INFORMATIKA</dc:title>
  <dc:creator>Kragelj</dc:creator>
  <cp:lastModifiedBy>Ingrid Kragelj</cp:lastModifiedBy>
  <cp:revision>684</cp:revision>
  <cp:lastPrinted>1998-11-09T09:05:33Z</cp:lastPrinted>
  <dcterms:created xsi:type="dcterms:W3CDTF">1998-09-30T10:13:00Z</dcterms:created>
  <dcterms:modified xsi:type="dcterms:W3CDTF">2021-11-24T08:41:21Z</dcterms:modified>
</cp:coreProperties>
</file>